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7" r:id="rId4"/>
    <p:sldId id="260" r:id="rId5"/>
    <p:sldId id="261" r:id="rId6"/>
    <p:sldId id="262" r:id="rId7"/>
    <p:sldId id="263" r:id="rId8"/>
    <p:sldId id="265" r:id="rId9"/>
    <p:sldId id="266" r:id="rId10"/>
    <p:sldId id="269" r:id="rId11"/>
    <p:sldId id="268" r:id="rId12"/>
    <p:sldId id="258"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5" autoAdjust="0"/>
    <p:restoredTop sz="94660"/>
  </p:normalViewPr>
  <p:slideViewPr>
    <p:cSldViewPr>
      <p:cViewPr varScale="1">
        <p:scale>
          <a:sx n="90" d="100"/>
          <a:sy n="90" d="100"/>
        </p:scale>
        <p:origin x="-132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8FC1F97-B5CA-4228-A40E-2459B1A1083E}" type="datetimeFigureOut">
              <a:rPr lang="fr-FR" smtClean="0"/>
              <a:t>30/01/2018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873258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FC1F97-B5CA-4228-A40E-2459B1A1083E}" type="datetimeFigureOut">
              <a:rPr lang="fr-FR" smtClean="0"/>
              <a:t>30/01/2018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4269725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FC1F97-B5CA-4228-A40E-2459B1A1083E}" type="datetimeFigureOut">
              <a:rPr lang="fr-FR" smtClean="0"/>
              <a:t>30/01/2018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179817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FC1F97-B5CA-4228-A40E-2459B1A1083E}" type="datetimeFigureOut">
              <a:rPr lang="fr-FR" smtClean="0"/>
              <a:t>30/01/2018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101536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8FC1F97-B5CA-4228-A40E-2459B1A1083E}" type="datetimeFigureOut">
              <a:rPr lang="fr-FR" smtClean="0"/>
              <a:t>30/01/2018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2204450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8FC1F97-B5CA-4228-A40E-2459B1A1083E}" type="datetimeFigureOut">
              <a:rPr lang="fr-FR" smtClean="0"/>
              <a:t>30/01/2018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2556644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8FC1F97-B5CA-4228-A40E-2459B1A1083E}" type="datetimeFigureOut">
              <a:rPr lang="fr-FR" smtClean="0"/>
              <a:t>30/01/2018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1993706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8FC1F97-B5CA-4228-A40E-2459B1A1083E}" type="datetimeFigureOut">
              <a:rPr lang="fr-FR" smtClean="0"/>
              <a:t>30/01/2018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404484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FC1F97-B5CA-4228-A40E-2459B1A1083E}" type="datetimeFigureOut">
              <a:rPr lang="fr-FR" smtClean="0"/>
              <a:t>30/01/2018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771775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8FC1F97-B5CA-4228-A40E-2459B1A1083E}" type="datetimeFigureOut">
              <a:rPr lang="fr-FR" smtClean="0"/>
              <a:t>30/01/2018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195469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8FC1F97-B5CA-4228-A40E-2459B1A1083E}" type="datetimeFigureOut">
              <a:rPr lang="fr-FR" smtClean="0"/>
              <a:t>30/01/2018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E33F580-C36B-4B42-B0BD-D3B36F7BB9B8}" type="slidenum">
              <a:rPr lang="fr-FR" smtClean="0"/>
              <a:t>‹N°›</a:t>
            </a:fld>
            <a:endParaRPr lang="fr-FR"/>
          </a:p>
        </p:txBody>
      </p:sp>
    </p:spTree>
    <p:extLst>
      <p:ext uri="{BB962C8B-B14F-4D97-AF65-F5344CB8AC3E}">
        <p14:creationId xmlns:p14="http://schemas.microsoft.com/office/powerpoint/2010/main" val="1235334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C1F97-B5CA-4228-A40E-2459B1A1083E}" type="datetimeFigureOut">
              <a:rPr lang="fr-FR" smtClean="0"/>
              <a:t>30/01/2018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3F580-C36B-4B42-B0BD-D3B36F7BB9B8}" type="slidenum">
              <a:rPr lang="fr-FR" smtClean="0"/>
              <a:t>‹N°›</a:t>
            </a:fld>
            <a:endParaRPr lang="fr-FR"/>
          </a:p>
        </p:txBody>
      </p:sp>
    </p:spTree>
    <p:extLst>
      <p:ext uri="{BB962C8B-B14F-4D97-AF65-F5344CB8AC3E}">
        <p14:creationId xmlns:p14="http://schemas.microsoft.com/office/powerpoint/2010/main" val="4026819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LECTURES PSYCHO-CRIMINOLOGIQUES </a:t>
            </a:r>
            <a:endParaRPr lang="fr-FR" dirty="0"/>
          </a:p>
        </p:txBody>
      </p:sp>
      <p:sp>
        <p:nvSpPr>
          <p:cNvPr id="3" name="Espace réservé du contenu 2"/>
          <p:cNvSpPr>
            <a:spLocks noGrp="1"/>
          </p:cNvSpPr>
          <p:nvPr>
            <p:ph idx="1"/>
          </p:nvPr>
        </p:nvSpPr>
        <p:spPr>
          <a:xfrm>
            <a:off x="1187624" y="2564904"/>
            <a:ext cx="7848872" cy="4248472"/>
          </a:xfrm>
        </p:spPr>
        <p:txBody>
          <a:bodyPr/>
          <a:lstStyle/>
          <a:p>
            <a:pPr marL="0" indent="0">
              <a:buNone/>
            </a:pPr>
            <a:r>
              <a:rPr lang="fr-FR" dirty="0" smtClean="0"/>
              <a:t>30 janvier 2018</a:t>
            </a:r>
            <a:endParaRPr lang="fr-FR" dirty="0"/>
          </a:p>
        </p:txBody>
      </p:sp>
      <p:graphicFrame>
        <p:nvGraphicFramePr>
          <p:cNvPr id="4" name="Objet 3"/>
          <p:cNvGraphicFramePr>
            <a:graphicFrameLocks noChangeAspect="1"/>
          </p:cNvGraphicFramePr>
          <p:nvPr>
            <p:extLst>
              <p:ext uri="{D42A27DB-BD31-4B8C-83A1-F6EECF244321}">
                <p14:modId xmlns:p14="http://schemas.microsoft.com/office/powerpoint/2010/main" val="1325904513"/>
              </p:ext>
            </p:extLst>
          </p:nvPr>
        </p:nvGraphicFramePr>
        <p:xfrm>
          <a:off x="395536" y="1052736"/>
          <a:ext cx="7560840" cy="3629203"/>
        </p:xfrm>
        <a:graphic>
          <a:graphicData uri="http://schemas.openxmlformats.org/presentationml/2006/ole">
            <mc:AlternateContent xmlns:mc="http://schemas.openxmlformats.org/markup-compatibility/2006">
              <mc:Choice xmlns:v="urn:schemas-microsoft-com:vml" Requires="v">
                <p:oleObj spid="_x0000_s1032" name="Acrobat Document" r:id="rId3" imgW="4286142" imgH="2057400" progId="AcroExch.Document.DC">
                  <p:embed/>
                </p:oleObj>
              </mc:Choice>
              <mc:Fallback>
                <p:oleObj name="Acrobat Document" r:id="rId3" imgW="4286142" imgH="2057400" progId="AcroExch.Document.DC">
                  <p:embed/>
                  <p:pic>
                    <p:nvPicPr>
                      <p:cNvPr id="0" name=""/>
                      <p:cNvPicPr/>
                      <p:nvPr/>
                    </p:nvPicPr>
                    <p:blipFill>
                      <a:blip r:embed="rId4"/>
                      <a:stretch>
                        <a:fillRect/>
                      </a:stretch>
                    </p:blipFill>
                    <p:spPr>
                      <a:xfrm>
                        <a:off x="395536" y="1052736"/>
                        <a:ext cx="7560840" cy="3629203"/>
                      </a:xfrm>
                      <a:prstGeom prst="rect">
                        <a:avLst/>
                      </a:prstGeom>
                    </p:spPr>
                  </p:pic>
                </p:oleObj>
              </mc:Fallback>
            </mc:AlternateContent>
          </a:graphicData>
        </a:graphic>
      </p:graphicFrame>
      <p:sp>
        <p:nvSpPr>
          <p:cNvPr id="5" name="ZoneTexte 4"/>
          <p:cNvSpPr txBox="1"/>
          <p:nvPr/>
        </p:nvSpPr>
        <p:spPr>
          <a:xfrm>
            <a:off x="1475656" y="5445224"/>
            <a:ext cx="3380156" cy="461665"/>
          </a:xfrm>
          <a:prstGeom prst="rect">
            <a:avLst/>
          </a:prstGeom>
          <a:noFill/>
        </p:spPr>
        <p:txBody>
          <a:bodyPr wrap="none" rtlCol="0">
            <a:spAutoFit/>
          </a:bodyPr>
          <a:lstStyle/>
          <a:p>
            <a:r>
              <a:rPr lang="fr-FR" sz="2400" dirty="0" smtClean="0"/>
              <a:t>Rennes le 30 janvier 2018</a:t>
            </a:r>
            <a:endParaRPr lang="fr-FR" sz="2400" dirty="0"/>
          </a:p>
        </p:txBody>
      </p:sp>
      <p:sp>
        <p:nvSpPr>
          <p:cNvPr id="6" name="ZoneTexte 5"/>
          <p:cNvSpPr txBox="1"/>
          <p:nvPr/>
        </p:nvSpPr>
        <p:spPr>
          <a:xfrm>
            <a:off x="179512" y="4722712"/>
            <a:ext cx="6048672" cy="461665"/>
          </a:xfrm>
          <a:prstGeom prst="rect">
            <a:avLst/>
          </a:prstGeom>
          <a:noFill/>
        </p:spPr>
        <p:txBody>
          <a:bodyPr wrap="square" rtlCol="0">
            <a:spAutoFit/>
          </a:bodyPr>
          <a:lstStyle/>
          <a:p>
            <a:r>
              <a:rPr lang="fr-FR" sz="2400" dirty="0" smtClean="0"/>
              <a:t>LE HARCELEMENT DANS TOUS SES ETATS</a:t>
            </a:r>
            <a:endParaRPr lang="fr-FR" sz="2400" dirty="0"/>
          </a:p>
        </p:txBody>
      </p:sp>
    </p:spTree>
    <p:extLst>
      <p:ext uri="{BB962C8B-B14F-4D97-AF65-F5344CB8AC3E}">
        <p14:creationId xmlns:p14="http://schemas.microsoft.com/office/powerpoint/2010/main" val="4269656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Relecture du harcèlement par la psycho-criminologie</a:t>
            </a:r>
            <a:endParaRPr lang="fr-FR" dirty="0"/>
          </a:p>
        </p:txBody>
      </p:sp>
      <p:sp>
        <p:nvSpPr>
          <p:cNvPr id="3" name="Espace réservé du texte 2"/>
          <p:cNvSpPr>
            <a:spLocks noGrp="1"/>
          </p:cNvSpPr>
          <p:nvPr>
            <p:ph type="body" idx="1"/>
          </p:nvPr>
        </p:nvSpPr>
        <p:spPr/>
        <p:txBody>
          <a:bodyPr>
            <a:normAutofit/>
          </a:bodyPr>
          <a:lstStyle/>
          <a:p>
            <a:r>
              <a:rPr lang="fr-FR" sz="2800" dirty="0" smtClean="0"/>
              <a:t>Lecture psycho-criminologique</a:t>
            </a:r>
            <a:endParaRPr lang="fr-FR" sz="2800" dirty="0"/>
          </a:p>
        </p:txBody>
      </p:sp>
    </p:spTree>
    <p:extLst>
      <p:ext uri="{BB962C8B-B14F-4D97-AF65-F5344CB8AC3E}">
        <p14:creationId xmlns:p14="http://schemas.microsoft.com/office/powerpoint/2010/main" val="2538968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Bascule éthique et politique</a:t>
            </a:r>
            <a:endParaRPr lang="fr-FR" dirty="0"/>
          </a:p>
        </p:txBody>
      </p:sp>
      <p:sp>
        <p:nvSpPr>
          <p:cNvPr id="3" name="Espace réservé du contenu 2"/>
          <p:cNvSpPr>
            <a:spLocks noGrp="1"/>
          </p:cNvSpPr>
          <p:nvPr>
            <p:ph idx="1"/>
          </p:nvPr>
        </p:nvSpPr>
        <p:spPr>
          <a:xfrm>
            <a:off x="457200" y="1268760"/>
            <a:ext cx="8229600" cy="4857403"/>
          </a:xfrm>
        </p:spPr>
        <p:txBody>
          <a:bodyPr>
            <a:normAutofit/>
          </a:bodyPr>
          <a:lstStyle/>
          <a:p>
            <a:r>
              <a:rPr lang="fr-FR" i="1" dirty="0" smtClean="0"/>
              <a:t>Une histoire qui se répète</a:t>
            </a:r>
            <a:r>
              <a:rPr lang="fr-FR" dirty="0" smtClean="0"/>
              <a:t>. Comment nait le scandale, ce qui ne devient plus tolérable par émergence d’une empathie renouvelée envers celui qui subit, a subi .</a:t>
            </a:r>
          </a:p>
          <a:p>
            <a:r>
              <a:rPr lang="fr-FR" dirty="0" smtClean="0"/>
              <a:t> Ce que nous avons rangé comme harcèlement </a:t>
            </a:r>
            <a:r>
              <a:rPr lang="fr-FR" i="1" dirty="0" smtClean="0"/>
              <a:t>ne se tient plus dans les limites imparties, </a:t>
            </a:r>
            <a:r>
              <a:rPr lang="fr-FR" dirty="0" smtClean="0"/>
              <a:t>celles de spécialistes ou de moralistes, de la débrouillardise ou de la chosification de soi dans un </a:t>
            </a:r>
            <a:r>
              <a:rPr lang="fr-FR" dirty="0" smtClean="0"/>
              <a:t>é</a:t>
            </a:r>
            <a:r>
              <a:rPr lang="fr-FR" dirty="0" smtClean="0"/>
              <a:t>tat victimal…</a:t>
            </a:r>
          </a:p>
        </p:txBody>
      </p:sp>
    </p:spTree>
    <p:extLst>
      <p:ext uri="{BB962C8B-B14F-4D97-AF65-F5344CB8AC3E}">
        <p14:creationId xmlns:p14="http://schemas.microsoft.com/office/powerpoint/2010/main" val="33941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634082"/>
          </a:xfrm>
        </p:spPr>
        <p:txBody>
          <a:bodyPr>
            <a:normAutofit fontScale="90000"/>
          </a:bodyPr>
          <a:lstStyle/>
          <a:p>
            <a:r>
              <a:rPr lang="fr-FR" dirty="0" smtClean="0"/>
              <a:t>Bascule éthique et politique</a:t>
            </a:r>
            <a:endParaRPr lang="fr-FR" dirty="0"/>
          </a:p>
        </p:txBody>
      </p:sp>
      <p:sp>
        <p:nvSpPr>
          <p:cNvPr id="5" name="Espace réservé du contenu 4"/>
          <p:cNvSpPr>
            <a:spLocks noGrp="1"/>
          </p:cNvSpPr>
          <p:nvPr>
            <p:ph idx="1"/>
          </p:nvPr>
        </p:nvSpPr>
        <p:spPr>
          <a:xfrm>
            <a:off x="107504" y="980728"/>
            <a:ext cx="8856984" cy="5688632"/>
          </a:xfrm>
        </p:spPr>
        <p:txBody>
          <a:bodyPr>
            <a:normAutofit fontScale="70000" lnSpcReduction="20000"/>
          </a:bodyPr>
          <a:lstStyle/>
          <a:p>
            <a:r>
              <a:rPr lang="fr-FR" sz="3600" dirty="0" smtClean="0"/>
              <a:t>Nous </a:t>
            </a:r>
            <a:r>
              <a:rPr lang="fr-FR" sz="3600" dirty="0"/>
              <a:t>en avons </a:t>
            </a:r>
            <a:r>
              <a:rPr lang="fr-FR" sz="3600" b="1" i="1" dirty="0"/>
              <a:t>d’autres exemples</a:t>
            </a:r>
            <a:r>
              <a:rPr lang="fr-FR" sz="3600" dirty="0"/>
              <a:t>. Des référentiels, alcool 1954, toxicomanie 1970, viol et victimité </a:t>
            </a:r>
            <a:r>
              <a:rPr lang="fr-FR" sz="3600" dirty="0" smtClean="0"/>
              <a:t>1974</a:t>
            </a:r>
            <a:r>
              <a:rPr lang="fr-FR" sz="3600" dirty="0"/>
              <a:t>, agressions sexuelles 1998, harcèlement moral, harcèlement sexuel maltraitance familiale, charge </a:t>
            </a:r>
            <a:r>
              <a:rPr lang="fr-FR" sz="3600" dirty="0" smtClean="0"/>
              <a:t>mentale, </a:t>
            </a:r>
            <a:r>
              <a:rPr lang="fr-FR" sz="3600" dirty="0"/>
              <a:t>burn out familial</a:t>
            </a:r>
            <a:r>
              <a:rPr lang="fr-FR" sz="3600" dirty="0" smtClean="0"/>
              <a:t>…</a:t>
            </a:r>
          </a:p>
          <a:p>
            <a:endParaRPr lang="fr-FR" sz="3600" dirty="0"/>
          </a:p>
          <a:p>
            <a:r>
              <a:rPr lang="fr-FR" sz="3600" dirty="0" smtClean="0"/>
              <a:t> </a:t>
            </a:r>
            <a:r>
              <a:rPr lang="fr-FR" sz="3600" dirty="0"/>
              <a:t>Il n’avait plus suffit de nommer il fallait aller au-delà et cet au-delà est passé par </a:t>
            </a:r>
            <a:r>
              <a:rPr lang="fr-FR" sz="3600" b="1" dirty="0"/>
              <a:t>une </a:t>
            </a:r>
            <a:r>
              <a:rPr lang="fr-FR" sz="3600" b="1" i="1" dirty="0"/>
              <a:t>interpellation de l’environnement</a:t>
            </a:r>
            <a:r>
              <a:rPr lang="fr-FR" sz="3600" dirty="0"/>
              <a:t>, </a:t>
            </a:r>
            <a:r>
              <a:rPr lang="fr-FR" sz="3600" i="1" dirty="0" smtClean="0"/>
              <a:t>une </a:t>
            </a:r>
            <a:r>
              <a:rPr lang="fr-FR" sz="3600" i="1" dirty="0"/>
              <a:t>inventivité obligée des dispositifs sociaux. </a:t>
            </a:r>
            <a:r>
              <a:rPr lang="fr-FR" sz="3600" dirty="0" smtClean="0"/>
              <a:t>C’est aujourd’hui avec la technologie développée, les réseaux sociaux et la facilitation offerte par l’anonymat, le poids d’appartenance à des groupes organisés sur une même expérience.</a:t>
            </a:r>
          </a:p>
          <a:p>
            <a:endParaRPr lang="fr-FR" sz="3600" i="1" dirty="0" smtClean="0"/>
          </a:p>
          <a:p>
            <a:r>
              <a:rPr lang="fr-FR" sz="3600" dirty="0" smtClean="0"/>
              <a:t> </a:t>
            </a:r>
            <a:r>
              <a:rPr lang="fr-FR" sz="3600" b="1" i="1" dirty="0" smtClean="0"/>
              <a:t>Sortie d</a:t>
            </a:r>
            <a:r>
              <a:rPr lang="fr-FR" sz="3600" b="1" i="1" dirty="0" smtClean="0"/>
              <a:t>u </a:t>
            </a:r>
            <a:r>
              <a:rPr lang="fr-FR" sz="3600" b="1" i="1" dirty="0"/>
              <a:t>champ des spécialistes </a:t>
            </a:r>
            <a:r>
              <a:rPr lang="fr-FR" sz="3600" dirty="0"/>
              <a:t>en en faisant une œuvre de prévention primaire, secondaire et tertiaire. </a:t>
            </a:r>
            <a:endParaRPr lang="fr-FR" dirty="0"/>
          </a:p>
        </p:txBody>
      </p:sp>
    </p:spTree>
    <p:extLst>
      <p:ext uri="{BB962C8B-B14F-4D97-AF65-F5344CB8AC3E}">
        <p14:creationId xmlns:p14="http://schemas.microsoft.com/office/powerpoint/2010/main" val="196069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L’autre lecture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Ni sociologique , domination d’un genre</a:t>
            </a:r>
          </a:p>
          <a:p>
            <a:r>
              <a:rPr lang="fr-FR" dirty="0" smtClean="0"/>
              <a:t>Ni psychologique, l’incoercible pulsion sexuelle de l’homme </a:t>
            </a:r>
            <a:r>
              <a:rPr lang="fr-FR" i="1" dirty="0" smtClean="0"/>
              <a:t>versus</a:t>
            </a:r>
            <a:r>
              <a:rPr lang="fr-FR" dirty="0" smtClean="0"/>
              <a:t> femme…</a:t>
            </a:r>
          </a:p>
          <a:p>
            <a:r>
              <a:rPr lang="fr-FR" dirty="0" smtClean="0"/>
              <a:t>Ni psychanalytique dans la référence au narcissisme et à la perversion aménagée dans ce cadre</a:t>
            </a:r>
          </a:p>
          <a:p>
            <a:r>
              <a:rPr lang="fr-FR" dirty="0" smtClean="0"/>
              <a:t>Mais… l’intégration d’une </a:t>
            </a:r>
            <a:r>
              <a:rPr lang="fr-FR" b="1" i="1" dirty="0" smtClean="0"/>
              <a:t>prise de position spécifique, singulière</a:t>
            </a:r>
            <a:r>
              <a:rPr lang="fr-FR" dirty="0" smtClean="0"/>
              <a:t>, qui par ses violences fait référence au champ pénal.</a:t>
            </a:r>
            <a:endParaRPr lang="fr-FR" dirty="0"/>
          </a:p>
        </p:txBody>
      </p:sp>
    </p:spTree>
    <p:extLst>
      <p:ext uri="{BB962C8B-B14F-4D97-AF65-F5344CB8AC3E}">
        <p14:creationId xmlns:p14="http://schemas.microsoft.com/office/powerpoint/2010/main" val="3562294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La fabrication du harcèlement</a:t>
            </a:r>
            <a:endParaRPr lang="fr-FR" dirty="0"/>
          </a:p>
        </p:txBody>
      </p:sp>
      <p:sp>
        <p:nvSpPr>
          <p:cNvPr id="5" name="Espace réservé du contenu 4"/>
          <p:cNvSpPr>
            <a:spLocks noGrp="1"/>
          </p:cNvSpPr>
          <p:nvPr>
            <p:ph idx="1"/>
          </p:nvPr>
        </p:nvSpPr>
        <p:spPr/>
        <p:txBody>
          <a:bodyPr>
            <a:normAutofit fontScale="85000" lnSpcReduction="10000"/>
          </a:bodyPr>
          <a:lstStyle/>
          <a:p>
            <a:r>
              <a:rPr lang="fr-FR" dirty="0" smtClean="0"/>
              <a:t>1-Par intimidation ou par séduction, une mise en scène. Ce qui manque chez soi est attribué à un autre qui le détiendrait et le détient, abusivement.</a:t>
            </a:r>
          </a:p>
          <a:p>
            <a:r>
              <a:rPr lang="fr-FR" dirty="0" smtClean="0"/>
              <a:t>2-L</a:t>
            </a:r>
            <a:r>
              <a:rPr lang="fr-FR" dirty="0" smtClean="0"/>
              <a:t>e manque de légitimité se tient dans l’autre. La prise de possession est conçue comme réparatrice et légitimée ou légitimable, jamais acquise une fois pour toutes.</a:t>
            </a:r>
          </a:p>
          <a:p>
            <a:r>
              <a:rPr lang="fr-FR" dirty="0" smtClean="0"/>
              <a:t>3-Le silence attendu de l‘environnement est une condition de réalisation comme la stratégie du moindre pire ( ou mal) est supposée chez la victime.</a:t>
            </a:r>
            <a:endParaRPr lang="fr-FR" dirty="0" smtClean="0"/>
          </a:p>
        </p:txBody>
      </p:sp>
    </p:spTree>
    <p:extLst>
      <p:ext uri="{BB962C8B-B14F-4D97-AF65-F5344CB8AC3E}">
        <p14:creationId xmlns:p14="http://schemas.microsoft.com/office/powerpoint/2010/main" val="3199984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Ce qui est recherché ? </a:t>
            </a:r>
            <a:endParaRPr lang="fr-FR" dirty="0"/>
          </a:p>
        </p:txBody>
      </p:sp>
      <p:sp>
        <p:nvSpPr>
          <p:cNvPr id="5" name="Espace réservé du contenu 4"/>
          <p:cNvSpPr>
            <a:spLocks noGrp="1"/>
          </p:cNvSpPr>
          <p:nvPr>
            <p:ph idx="1"/>
          </p:nvPr>
        </p:nvSpPr>
        <p:spPr>
          <a:xfrm>
            <a:off x="107504" y="1600200"/>
            <a:ext cx="8928992" cy="4525963"/>
          </a:xfrm>
        </p:spPr>
        <p:txBody>
          <a:bodyPr/>
          <a:lstStyle/>
          <a:p>
            <a:r>
              <a:rPr lang="fr-FR" dirty="0" smtClean="0"/>
              <a:t>Une</a:t>
            </a:r>
            <a:r>
              <a:rPr lang="fr-FR" b="1" i="1" dirty="0" smtClean="0"/>
              <a:t> réparation</a:t>
            </a:r>
            <a:r>
              <a:rPr lang="fr-FR" dirty="0" smtClean="0"/>
              <a:t>, la prise de pouvoir n’est pas le but mais le moyen.</a:t>
            </a:r>
          </a:p>
          <a:p>
            <a:r>
              <a:rPr lang="fr-FR" dirty="0" smtClean="0"/>
              <a:t> Le harceleur fait de son problème le problème du harcelé. Il en </a:t>
            </a:r>
            <a:r>
              <a:rPr lang="fr-FR" b="1" i="1" dirty="0" smtClean="0"/>
              <a:t>attend, exige la solution</a:t>
            </a:r>
            <a:r>
              <a:rPr lang="fr-FR" dirty="0" smtClean="0"/>
              <a:t>.</a:t>
            </a:r>
          </a:p>
          <a:p>
            <a:r>
              <a:rPr lang="fr-FR" dirty="0" smtClean="0"/>
              <a:t>Il </a:t>
            </a:r>
            <a:r>
              <a:rPr lang="fr-FR" b="1" i="1" dirty="0" smtClean="0"/>
              <a:t>instrumentalise</a:t>
            </a:r>
            <a:r>
              <a:rPr lang="fr-FR" dirty="0" smtClean="0"/>
              <a:t> autrui en lui imposant une place (statut et rôle) .</a:t>
            </a:r>
          </a:p>
          <a:p>
            <a:r>
              <a:rPr lang="fr-FR" dirty="0" smtClean="0"/>
              <a:t>La </a:t>
            </a:r>
            <a:r>
              <a:rPr lang="fr-FR" b="1" i="1" dirty="0" smtClean="0"/>
              <a:t>cruauté</a:t>
            </a:r>
            <a:r>
              <a:rPr lang="fr-FR" dirty="0" smtClean="0"/>
              <a:t> peut s’inspirer de telles exigences.</a:t>
            </a:r>
            <a:endParaRPr lang="fr-FR" dirty="0"/>
          </a:p>
        </p:txBody>
      </p:sp>
      <p:sp>
        <p:nvSpPr>
          <p:cNvPr id="6" name="ZoneTexte 5"/>
          <p:cNvSpPr txBox="1"/>
          <p:nvPr/>
        </p:nvSpPr>
        <p:spPr>
          <a:xfrm>
            <a:off x="5292080" y="5805264"/>
            <a:ext cx="1128579" cy="461665"/>
          </a:xfrm>
          <a:prstGeom prst="rect">
            <a:avLst/>
          </a:prstGeom>
          <a:noFill/>
        </p:spPr>
        <p:txBody>
          <a:bodyPr wrap="none" rtlCol="0">
            <a:spAutoFit/>
          </a:bodyPr>
          <a:lstStyle/>
          <a:p>
            <a:r>
              <a:rPr lang="fr-FR" sz="2400" b="1" dirty="0" smtClean="0"/>
              <a:t>Et alors</a:t>
            </a:r>
            <a:endParaRPr lang="fr-FR" sz="2400" b="1" dirty="0"/>
          </a:p>
        </p:txBody>
      </p:sp>
      <p:cxnSp>
        <p:nvCxnSpPr>
          <p:cNvPr id="8" name="Connecteur droit avec flèche 7"/>
          <p:cNvCxnSpPr>
            <a:stCxn id="6" idx="3"/>
          </p:cNvCxnSpPr>
          <p:nvPr/>
        </p:nvCxnSpPr>
        <p:spPr>
          <a:xfrm flipV="1">
            <a:off x="6420659" y="6036096"/>
            <a:ext cx="1607725"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8642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fr-FR" dirty="0" smtClean="0"/>
              <a:t>C’est-à-dire ?</a:t>
            </a:r>
            <a:endParaRPr lang="fr-FR" dirty="0"/>
          </a:p>
        </p:txBody>
      </p:sp>
      <p:sp>
        <p:nvSpPr>
          <p:cNvPr id="3" name="Espace réservé du contenu 2"/>
          <p:cNvSpPr>
            <a:spLocks noGrp="1"/>
          </p:cNvSpPr>
          <p:nvPr>
            <p:ph idx="1"/>
          </p:nvPr>
        </p:nvSpPr>
        <p:spPr>
          <a:xfrm>
            <a:off x="107504" y="980728"/>
            <a:ext cx="8784976" cy="5145435"/>
          </a:xfrm>
        </p:spPr>
        <p:txBody>
          <a:bodyPr>
            <a:normAutofit/>
          </a:bodyPr>
          <a:lstStyle/>
          <a:p>
            <a:r>
              <a:rPr lang="fr-FR" sz="2400" dirty="0" smtClean="0"/>
              <a:t>En faisant d’autrui un instrument et se donnant lui même comme celui qui sait, qui peut,  pour lui ou pour les autres autour de lui,  </a:t>
            </a:r>
            <a:r>
              <a:rPr lang="fr-FR" sz="2400" i="1" dirty="0" smtClean="0"/>
              <a:t>le harceleur s’autorise un statut spécifique</a:t>
            </a:r>
            <a:r>
              <a:rPr lang="fr-FR" sz="2400" dirty="0" smtClean="0"/>
              <a:t>, </a:t>
            </a:r>
            <a:r>
              <a:rPr lang="fr-FR" sz="2400" b="1" dirty="0" smtClean="0"/>
              <a:t>celui de l’imposteur.</a:t>
            </a:r>
          </a:p>
          <a:p>
            <a:endParaRPr lang="fr-FR" sz="2400" dirty="0" smtClean="0"/>
          </a:p>
          <a:p>
            <a:r>
              <a:rPr lang="fr-FR" sz="2400" dirty="0" smtClean="0"/>
              <a:t>Comme tel il </a:t>
            </a:r>
            <a:r>
              <a:rPr lang="fr-FR" sz="2400" b="1" dirty="0" smtClean="0"/>
              <a:t>fabrique de l’imposture </a:t>
            </a:r>
            <a:r>
              <a:rPr lang="fr-FR" sz="2400" dirty="0" smtClean="0"/>
              <a:t>et celle ci est attribuée au harcelé. Désormais c’est celui-ci qui se vivra et se ressentira dans une imposture, pas à sa place : pas d’accord, mais dans l’emprise de l’attribution, honteux, coupable de ne pouvoir s’en défaire.</a:t>
            </a:r>
          </a:p>
          <a:p>
            <a:pPr marL="0" indent="0">
              <a:buNone/>
            </a:pPr>
            <a:endParaRPr lang="fr-FR" sz="2400" dirty="0" smtClean="0"/>
          </a:p>
          <a:p>
            <a:r>
              <a:rPr lang="fr-FR" sz="2400" dirty="0" smtClean="0"/>
              <a:t>C’est en ce sens que l’on dit que </a:t>
            </a:r>
            <a:r>
              <a:rPr lang="fr-FR" sz="2400" b="1" dirty="0" smtClean="0"/>
              <a:t>la forme opératoire de l’emprise</a:t>
            </a:r>
            <a:r>
              <a:rPr lang="fr-FR" sz="2400" dirty="0" smtClean="0"/>
              <a:t> est le harcèlement. Ou encore que le harcelé n’est et ne se sent qu’un accessoire, devenant lui même accessoire… un fétiche pour le harceleur /imposteur, un objet fécal… pour lui même</a:t>
            </a:r>
            <a:endParaRPr lang="fr-FR" sz="2400" dirty="0"/>
          </a:p>
        </p:txBody>
      </p:sp>
    </p:spTree>
    <p:extLst>
      <p:ext uri="{BB962C8B-B14F-4D97-AF65-F5344CB8AC3E}">
        <p14:creationId xmlns:p14="http://schemas.microsoft.com/office/powerpoint/2010/main" val="3032548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l"/>
            <a:r>
              <a:rPr lang="fr-FR" dirty="0" smtClean="0"/>
              <a:t>Des milieux privilégiés,</a:t>
            </a:r>
            <a:endParaRPr lang="fr-FR" dirty="0"/>
          </a:p>
        </p:txBody>
      </p:sp>
      <p:sp>
        <p:nvSpPr>
          <p:cNvPr id="5" name="Espace réservé du contenu 4"/>
          <p:cNvSpPr>
            <a:spLocks noGrp="1"/>
          </p:cNvSpPr>
          <p:nvPr>
            <p:ph idx="1"/>
          </p:nvPr>
        </p:nvSpPr>
        <p:spPr>
          <a:xfrm>
            <a:off x="0" y="1600200"/>
            <a:ext cx="8686800" cy="4525963"/>
          </a:xfrm>
        </p:spPr>
        <p:txBody>
          <a:bodyPr>
            <a:normAutofit fontScale="92500" lnSpcReduction="20000"/>
          </a:bodyPr>
          <a:lstStyle/>
          <a:p>
            <a:r>
              <a:rPr lang="fr-FR" dirty="0" smtClean="0"/>
              <a:t>On conçoit bien alors que ce rapport imposteur/imposture se joue dès qu’il y a du pouvoir en jeu, à exercer ou à acquérir, dans tout milieu et en particulier les milieux de décisions, et de silence.</a:t>
            </a:r>
          </a:p>
          <a:p>
            <a:r>
              <a:rPr lang="fr-FR" dirty="0" smtClean="0"/>
              <a:t>Ou encore que ce rapport est indifférent aux personnes ou aux enjeux, en cause; il s’agit d’une répétition et d’un processus de répétition.</a:t>
            </a:r>
          </a:p>
          <a:p>
            <a:endParaRPr lang="fr-FR" dirty="0" smtClean="0"/>
          </a:p>
          <a:p>
            <a:r>
              <a:rPr lang="fr-FR" dirty="0" smtClean="0"/>
              <a:t>C’est une posture d’imposteur : d’abus d’autorité ou d’abus de confiance.</a:t>
            </a:r>
            <a:endParaRPr lang="fr-FR" dirty="0"/>
          </a:p>
        </p:txBody>
      </p:sp>
    </p:spTree>
    <p:extLst>
      <p:ext uri="{BB962C8B-B14F-4D97-AF65-F5344CB8AC3E}">
        <p14:creationId xmlns:p14="http://schemas.microsoft.com/office/powerpoint/2010/main" val="2416401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Dynamique imposteur/imposture</a:t>
            </a:r>
            <a:endParaRPr lang="fr-FR" dirty="0"/>
          </a:p>
        </p:txBody>
      </p:sp>
      <p:sp>
        <p:nvSpPr>
          <p:cNvPr id="3" name="Espace réservé du contenu 2"/>
          <p:cNvSpPr>
            <a:spLocks noGrp="1"/>
          </p:cNvSpPr>
          <p:nvPr>
            <p:ph idx="1"/>
          </p:nvPr>
        </p:nvSpPr>
        <p:spPr/>
        <p:txBody>
          <a:bodyPr>
            <a:normAutofit/>
          </a:bodyPr>
          <a:lstStyle/>
          <a:p>
            <a:r>
              <a:rPr lang="fr-FR" dirty="0" smtClean="0"/>
              <a:t>Un tel statut ne tient que du silence qui l’entoure; le silence engendre le harcèlement comme la vérité engendre le mensonge.</a:t>
            </a:r>
          </a:p>
          <a:p>
            <a:r>
              <a:rPr lang="fr-FR" dirty="0" smtClean="0"/>
              <a:t>Une telle place imposée et attribuée ne tient que du silence et de la confusion engendrée.</a:t>
            </a:r>
          </a:p>
          <a:p>
            <a:r>
              <a:rPr lang="fr-FR" dirty="0" smtClean="0"/>
              <a:t>La confusion engendrée fait office de référence pour soi, sur quoi s’aménage des dynamiques défensives d’échecs.</a:t>
            </a:r>
            <a:endParaRPr lang="fr-FR" dirty="0"/>
          </a:p>
        </p:txBody>
      </p:sp>
      <p:sp>
        <p:nvSpPr>
          <p:cNvPr id="4" name="ZoneTexte 3"/>
          <p:cNvSpPr txBox="1"/>
          <p:nvPr/>
        </p:nvSpPr>
        <p:spPr>
          <a:xfrm>
            <a:off x="6084168" y="6093296"/>
            <a:ext cx="1271374" cy="461665"/>
          </a:xfrm>
          <a:prstGeom prst="rect">
            <a:avLst/>
          </a:prstGeom>
          <a:noFill/>
        </p:spPr>
        <p:txBody>
          <a:bodyPr wrap="none" rtlCol="0">
            <a:spAutoFit/>
          </a:bodyPr>
          <a:lstStyle/>
          <a:p>
            <a:r>
              <a:rPr lang="fr-FR" sz="2400" b="1" dirty="0" smtClean="0"/>
              <a:t>conclure</a:t>
            </a:r>
            <a:endParaRPr lang="fr-FR" sz="2400" b="1" dirty="0"/>
          </a:p>
        </p:txBody>
      </p:sp>
      <p:sp>
        <p:nvSpPr>
          <p:cNvPr id="5" name="Flèche droite 4"/>
          <p:cNvSpPr/>
          <p:nvPr/>
        </p:nvSpPr>
        <p:spPr>
          <a:xfrm>
            <a:off x="7452320" y="6284756"/>
            <a:ext cx="95497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82005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979712" y="980728"/>
            <a:ext cx="1122359" cy="3693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fr-FR" dirty="0" smtClean="0"/>
              <a:t>ALORS……</a:t>
            </a:r>
            <a:endParaRPr lang="fr-FR" dirty="0"/>
          </a:p>
        </p:txBody>
      </p:sp>
      <p:sp>
        <p:nvSpPr>
          <p:cNvPr id="7" name="ZoneTexte 6"/>
          <p:cNvSpPr txBox="1"/>
          <p:nvPr/>
        </p:nvSpPr>
        <p:spPr>
          <a:xfrm>
            <a:off x="395536" y="1844824"/>
            <a:ext cx="7992888" cy="424731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fr-FR" dirty="0" smtClean="0"/>
              <a:t>La psycho-criminologie du harcèlement mène à une psychopathologie de l’imposture et des idéalités. Psychopathologie des imposteurs et psychopathologie des victimes de l’imposture, psychopathologie des environnements facilitateurs.</a:t>
            </a:r>
          </a:p>
          <a:p>
            <a:endParaRPr lang="fr-FR" dirty="0"/>
          </a:p>
          <a:p>
            <a:r>
              <a:rPr lang="fr-FR" dirty="0" smtClean="0"/>
              <a:t>Elle suppose pouvoir dresser un atlas spécifique  des parcours d’ élaboration du lien social afin de se donner les moyens de repérages des  lieux, des modes et des effets des abus ( d’autorité et de confiance) et de leur qualifications. </a:t>
            </a:r>
          </a:p>
          <a:p>
            <a:endParaRPr lang="fr-FR" dirty="0" smtClean="0"/>
          </a:p>
          <a:p>
            <a:r>
              <a:rPr lang="fr-FR" dirty="0" smtClean="0"/>
              <a:t>Elle suggère une prise en charge spécifique des imposteurs, comme de ceux qui en sont les objets.</a:t>
            </a:r>
          </a:p>
          <a:p>
            <a:endParaRPr lang="fr-FR" dirty="0" smtClean="0"/>
          </a:p>
          <a:p>
            <a:r>
              <a:rPr lang="fr-FR" dirty="0" smtClean="0"/>
              <a:t>Elle suggère une attention particulière et structurée des modalités de prévention primaire, secondaire et tertiaire. En particulier la présence d’un interlocuteur inconditionnel.</a:t>
            </a:r>
            <a:endParaRPr lang="fr-FR" dirty="0" smtClean="0"/>
          </a:p>
          <a:p>
            <a:r>
              <a:rPr lang="fr-FR" dirty="0" smtClean="0"/>
              <a:t> </a:t>
            </a:r>
            <a:endParaRPr lang="fr-FR" dirty="0"/>
          </a:p>
        </p:txBody>
      </p:sp>
    </p:spTree>
    <p:extLst>
      <p:ext uri="{BB962C8B-B14F-4D97-AF65-F5344CB8AC3E}">
        <p14:creationId xmlns:p14="http://schemas.microsoft.com/office/powerpoint/2010/main" val="332605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Pourquoi une Société bretonne</a:t>
            </a:r>
            <a:endParaRPr lang="fr-FR" dirty="0"/>
          </a:p>
        </p:txBody>
      </p:sp>
      <p:sp>
        <p:nvSpPr>
          <p:cNvPr id="5" name="Espace réservé du contenu 4"/>
          <p:cNvSpPr>
            <a:spLocks noGrp="1"/>
          </p:cNvSpPr>
          <p:nvPr>
            <p:ph idx="1"/>
          </p:nvPr>
        </p:nvSpPr>
        <p:spPr>
          <a:xfrm>
            <a:off x="0" y="1124744"/>
            <a:ext cx="8892480" cy="5001419"/>
          </a:xfrm>
        </p:spPr>
        <p:txBody>
          <a:bodyPr>
            <a:noAutofit/>
          </a:bodyPr>
          <a:lstStyle/>
          <a:p>
            <a:r>
              <a:rPr lang="fr-FR" sz="2400" b="1" i="1" dirty="0"/>
              <a:t>Société</a:t>
            </a:r>
            <a:r>
              <a:rPr lang="fr-FR" sz="2400" dirty="0"/>
              <a:t>, </a:t>
            </a:r>
            <a:r>
              <a:rPr lang="fr-FR" sz="2400" dirty="0" smtClean="0"/>
              <a:t>afin que professionnels des institutions et </a:t>
            </a:r>
            <a:r>
              <a:rPr lang="fr-FR" sz="2400" dirty="0"/>
              <a:t>universitaires </a:t>
            </a:r>
            <a:r>
              <a:rPr lang="fr-FR" sz="2400" dirty="0" smtClean="0"/>
              <a:t> puissent   </a:t>
            </a:r>
            <a:r>
              <a:rPr lang="fr-FR" sz="2400" i="1" dirty="0"/>
              <a:t>échanger sur les références et pratiques ordinaires </a:t>
            </a:r>
            <a:r>
              <a:rPr lang="fr-FR" sz="2400" dirty="0" smtClean="0"/>
              <a:t>…. </a:t>
            </a:r>
            <a:r>
              <a:rPr lang="fr-FR" sz="2400" dirty="0"/>
              <a:t>L’inventivité nait de cet apport réciproque. Cette approche est celle des grandes écoles ou des </a:t>
            </a:r>
            <a:r>
              <a:rPr lang="fr-FR" sz="2400" dirty="0" smtClean="0"/>
              <a:t>instituts, peu des universités. </a:t>
            </a:r>
            <a:r>
              <a:rPr lang="fr-FR" sz="2400" dirty="0"/>
              <a:t>Elle suppose rencontres et accueils, discussion et controverses.</a:t>
            </a:r>
          </a:p>
          <a:p>
            <a:r>
              <a:rPr lang="fr-FR" sz="2400" dirty="0" smtClean="0"/>
              <a:t>Parce </a:t>
            </a:r>
            <a:r>
              <a:rPr lang="fr-FR" sz="2400" i="1" dirty="0" smtClean="0"/>
              <a:t>tout </a:t>
            </a:r>
            <a:r>
              <a:rPr lang="fr-FR" sz="2400" i="1" dirty="0"/>
              <a:t>savoir référentiel est largement dépendant des </a:t>
            </a:r>
            <a:r>
              <a:rPr lang="fr-FR" sz="2400" b="1" dirty="0"/>
              <a:t>micro et macro </a:t>
            </a:r>
            <a:r>
              <a:rPr lang="fr-FR" sz="2400" b="1" dirty="0" smtClean="0"/>
              <a:t>cultures.</a:t>
            </a:r>
            <a:r>
              <a:rPr lang="fr-FR" sz="2400" dirty="0" smtClean="0"/>
              <a:t> A vouloir brasser trop large le risque est d’oublier la dimension relative de tout savoir d’expérience.</a:t>
            </a:r>
          </a:p>
          <a:p>
            <a:endParaRPr lang="fr-FR" sz="2400" dirty="0" smtClean="0"/>
          </a:p>
          <a:p>
            <a:r>
              <a:rPr lang="fr-FR" sz="2400" dirty="0" smtClean="0"/>
              <a:t>Régionale parce </a:t>
            </a:r>
            <a:r>
              <a:rPr lang="fr-FR" sz="2400" b="1" i="1" dirty="0" smtClean="0"/>
              <a:t>interlocutrice</a:t>
            </a:r>
            <a:r>
              <a:rPr lang="fr-FR" sz="2400" dirty="0" smtClean="0"/>
              <a:t> </a:t>
            </a:r>
            <a:r>
              <a:rPr lang="fr-FR" sz="2400" i="1" dirty="0" smtClean="0"/>
              <a:t>d’autres régions </a:t>
            </a:r>
            <a:r>
              <a:rPr lang="fr-FR" sz="2400" dirty="0" smtClean="0"/>
              <a:t>de France, d’ Europe et d’ailleurs</a:t>
            </a:r>
            <a:endParaRPr lang="fr-FR" sz="2400" dirty="0"/>
          </a:p>
        </p:txBody>
      </p:sp>
    </p:spTree>
    <p:extLst>
      <p:ext uri="{BB962C8B-B14F-4D97-AF65-F5344CB8AC3E}">
        <p14:creationId xmlns:p14="http://schemas.microsoft.com/office/powerpoint/2010/main" val="2852958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t>Pourquoi parler du </a:t>
            </a:r>
            <a:r>
              <a:rPr lang="fr-FR" i="1" dirty="0" smtClean="0"/>
              <a:t>harcèlement </a:t>
            </a:r>
            <a:r>
              <a:rPr lang="fr-FR" dirty="0" smtClean="0"/>
              <a:t>dans </a:t>
            </a:r>
            <a:r>
              <a:rPr lang="fr-FR" i="1" dirty="0" smtClean="0"/>
              <a:t>tous ses états</a:t>
            </a:r>
            <a:r>
              <a:rPr lang="fr-FR" dirty="0" smtClean="0"/>
              <a:t>?</a:t>
            </a:r>
            <a:endParaRPr lang="fr-FR" dirty="0"/>
          </a:p>
        </p:txBody>
      </p:sp>
      <p:sp>
        <p:nvSpPr>
          <p:cNvPr id="5" name="Espace réservé du contenu 4"/>
          <p:cNvSpPr>
            <a:spLocks noGrp="1"/>
          </p:cNvSpPr>
          <p:nvPr>
            <p:ph idx="1"/>
          </p:nvPr>
        </p:nvSpPr>
        <p:spPr>
          <a:xfrm>
            <a:off x="107504" y="1600200"/>
            <a:ext cx="8856984" cy="4525963"/>
          </a:xfrm>
        </p:spPr>
        <p:txBody>
          <a:bodyPr>
            <a:normAutofit lnSpcReduction="10000"/>
          </a:bodyPr>
          <a:lstStyle/>
          <a:p>
            <a:r>
              <a:rPr lang="fr-FR" dirty="0" smtClean="0"/>
              <a:t>Deux propositions dans cette thèse</a:t>
            </a:r>
          </a:p>
          <a:p>
            <a:endParaRPr lang="fr-FR" dirty="0" smtClean="0"/>
          </a:p>
          <a:p>
            <a:r>
              <a:rPr lang="fr-FR" dirty="0" smtClean="0"/>
              <a:t>1- Bascule éthique et politique. Intime/ extime . Empathie.</a:t>
            </a:r>
          </a:p>
          <a:p>
            <a:r>
              <a:rPr lang="fr-FR" dirty="0" smtClean="0"/>
              <a:t>2-</a:t>
            </a:r>
            <a:r>
              <a:rPr lang="fr-FR" b="1" i="1" dirty="0" smtClean="0"/>
              <a:t> </a:t>
            </a:r>
            <a:r>
              <a:rPr lang="fr-FR" dirty="0" smtClean="0"/>
              <a:t>Un champ d’expériences subjectives. </a:t>
            </a:r>
            <a:r>
              <a:rPr lang="fr-FR" b="1" i="1" dirty="0" smtClean="0"/>
              <a:t>Voir</a:t>
            </a:r>
            <a:r>
              <a:rPr lang="fr-FR" dirty="0" smtClean="0"/>
              <a:t> (s‘autoriser), </a:t>
            </a:r>
            <a:r>
              <a:rPr lang="fr-FR" b="1" i="1" dirty="0" smtClean="0"/>
              <a:t>Identifier</a:t>
            </a:r>
            <a:r>
              <a:rPr lang="fr-FR" dirty="0" smtClean="0"/>
              <a:t> (penser et se représenter des signes référentiels non aléatoires), </a:t>
            </a:r>
            <a:r>
              <a:rPr lang="fr-FR" b="1" i="1" dirty="0" smtClean="0"/>
              <a:t>décider</a:t>
            </a:r>
            <a:r>
              <a:rPr lang="fr-FR" dirty="0" smtClean="0"/>
              <a:t> (poser un diagnostic),</a:t>
            </a:r>
            <a:r>
              <a:rPr lang="fr-FR" b="1" i="1" dirty="0" smtClean="0"/>
              <a:t> agir </a:t>
            </a:r>
            <a:r>
              <a:rPr lang="fr-FR" dirty="0" smtClean="0"/>
              <a:t>(mettre fin, penser la rupture d’un état et sa reconstruction)</a:t>
            </a:r>
            <a:endParaRPr lang="fr-FR" dirty="0"/>
          </a:p>
        </p:txBody>
      </p:sp>
    </p:spTree>
    <p:extLst>
      <p:ext uri="{BB962C8B-B14F-4D97-AF65-F5344CB8AC3E}">
        <p14:creationId xmlns:p14="http://schemas.microsoft.com/office/powerpoint/2010/main" val="3408144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
            </a:r>
            <a:br>
              <a:rPr lang="fr-FR" sz="3600" b="1" dirty="0" smtClean="0"/>
            </a:br>
            <a:r>
              <a:rPr lang="fr-FR" sz="3600" b="1" dirty="0" smtClean="0"/>
              <a:t>Qu’est </a:t>
            </a:r>
            <a:r>
              <a:rPr lang="fr-FR" sz="3600" b="1" dirty="0"/>
              <a:t>ce que la psycho-criminologie ? Un  objet et son destin</a:t>
            </a:r>
            <a:r>
              <a:rPr lang="fr-FR" dirty="0"/>
              <a:t/>
            </a:r>
            <a:br>
              <a:rPr lang="fr-FR" dirty="0"/>
            </a:br>
            <a:endParaRPr lang="fr-FR" dirty="0"/>
          </a:p>
        </p:txBody>
      </p:sp>
      <p:sp>
        <p:nvSpPr>
          <p:cNvPr id="3" name="Espace réservé du contenu 2"/>
          <p:cNvSpPr>
            <a:spLocks noGrp="1"/>
          </p:cNvSpPr>
          <p:nvPr>
            <p:ph idx="1"/>
          </p:nvPr>
        </p:nvSpPr>
        <p:spPr>
          <a:xfrm>
            <a:off x="179512" y="1600200"/>
            <a:ext cx="8507288" cy="4997152"/>
          </a:xfrm>
        </p:spPr>
        <p:txBody>
          <a:bodyPr>
            <a:normAutofit fontScale="92500" lnSpcReduction="20000"/>
          </a:bodyPr>
          <a:lstStyle/>
          <a:p>
            <a:r>
              <a:rPr lang="fr-FR" i="1" dirty="0" smtClean="0"/>
              <a:t>UN objet </a:t>
            </a:r>
            <a:r>
              <a:rPr lang="fr-FR" dirty="0" smtClean="0"/>
              <a:t>: Violences </a:t>
            </a:r>
            <a:r>
              <a:rPr lang="fr-FR" dirty="0"/>
              <a:t>agies/violences subies, </a:t>
            </a:r>
          </a:p>
          <a:p>
            <a:r>
              <a:rPr lang="fr-FR" i="1" dirty="0" smtClean="0"/>
              <a:t>Un milieu </a:t>
            </a:r>
            <a:r>
              <a:rPr lang="fr-FR" dirty="0" smtClean="0"/>
              <a:t>:  Les élaborations </a:t>
            </a:r>
            <a:r>
              <a:rPr lang="fr-FR" dirty="0"/>
              <a:t>de la pratique de soi </a:t>
            </a:r>
            <a:r>
              <a:rPr lang="fr-FR" dirty="0" smtClean="0"/>
              <a:t>,</a:t>
            </a:r>
            <a:r>
              <a:rPr lang="fr-FR" dirty="0" smtClean="0"/>
              <a:t> pratiques de soi comme stratégies. Pratiques de soi et croyances.  </a:t>
            </a:r>
            <a:endParaRPr lang="fr-FR" dirty="0"/>
          </a:p>
          <a:p>
            <a:r>
              <a:rPr lang="fr-FR" i="1" dirty="0" smtClean="0"/>
              <a:t>Une méthodologie </a:t>
            </a:r>
            <a:r>
              <a:rPr lang="fr-FR" dirty="0" smtClean="0"/>
              <a:t>:les pratiques narratives de soi, des autres et du monde obligeant le recours au contexte. Formulation bioscopique.</a:t>
            </a:r>
          </a:p>
          <a:p>
            <a:r>
              <a:rPr lang="fr-FR" i="1" dirty="0" smtClean="0"/>
              <a:t>Une temporalité, un destin : </a:t>
            </a:r>
            <a:r>
              <a:rPr lang="fr-FR" dirty="0" smtClean="0"/>
              <a:t>Conflictualité </a:t>
            </a:r>
            <a:r>
              <a:rPr lang="fr-FR" dirty="0"/>
              <a:t>sérielle intra et extra délinquantielle, dans l’hypothèse </a:t>
            </a:r>
            <a:r>
              <a:rPr lang="fr-FR" dirty="0" smtClean="0"/>
              <a:t>ce </a:t>
            </a:r>
            <a:r>
              <a:rPr lang="fr-FR" dirty="0"/>
              <a:t>qui est et fait souffrance est constamment ré </a:t>
            </a:r>
            <a:r>
              <a:rPr lang="fr-FR" dirty="0" smtClean="0"/>
              <a:t>analysé </a:t>
            </a:r>
            <a:r>
              <a:rPr lang="fr-FR" dirty="0"/>
              <a:t>et </a:t>
            </a:r>
            <a:r>
              <a:rPr lang="fr-FR" dirty="0" smtClean="0"/>
              <a:t>formaté </a:t>
            </a:r>
            <a:r>
              <a:rPr lang="fr-FR" dirty="0"/>
              <a:t>par les réponses institutionnelles. </a:t>
            </a:r>
            <a:endParaRPr lang="fr-FR" dirty="0" smtClean="0"/>
          </a:p>
          <a:p>
            <a:pPr marL="0" indent="0">
              <a:buNone/>
            </a:pPr>
            <a:endParaRPr lang="fr-FR" dirty="0"/>
          </a:p>
          <a:p>
            <a:endParaRPr lang="fr-FR" dirty="0"/>
          </a:p>
        </p:txBody>
      </p:sp>
    </p:spTree>
    <p:extLst>
      <p:ext uri="{BB962C8B-B14F-4D97-AF65-F5344CB8AC3E}">
        <p14:creationId xmlns:p14="http://schemas.microsoft.com/office/powerpoint/2010/main" val="1235359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Mots clés</a:t>
            </a:r>
            <a:endParaRPr lang="fr-FR" dirty="0"/>
          </a:p>
        </p:txBody>
      </p:sp>
      <p:sp>
        <p:nvSpPr>
          <p:cNvPr id="5" name="Espace réservé du contenu 4"/>
          <p:cNvSpPr>
            <a:spLocks noGrp="1"/>
          </p:cNvSpPr>
          <p:nvPr>
            <p:ph idx="1"/>
          </p:nvPr>
        </p:nvSpPr>
        <p:spPr>
          <a:xfrm>
            <a:off x="107504" y="1600200"/>
            <a:ext cx="8579296" cy="4525963"/>
          </a:xfrm>
        </p:spPr>
        <p:txBody>
          <a:bodyPr/>
          <a:lstStyle/>
          <a:p>
            <a:r>
              <a:rPr lang="fr-FR" dirty="0" smtClean="0"/>
              <a:t>Psycho-Criminologie s’analyse en 	</a:t>
            </a:r>
            <a:r>
              <a:rPr lang="fr-FR" sz="2800" dirty="0" smtClean="0"/>
              <a:t>Agressologie/Victimologie</a:t>
            </a:r>
            <a:endParaRPr lang="fr-FR" sz="2800" dirty="0"/>
          </a:p>
          <a:p>
            <a:r>
              <a:rPr lang="fr-FR" dirty="0" smtClean="0"/>
              <a:t>Psycho-Criminologie est un rapport </a:t>
            </a:r>
          </a:p>
          <a:p>
            <a:pPr marL="457200" lvl="1" indent="0">
              <a:buNone/>
            </a:pPr>
            <a:r>
              <a:rPr lang="fr-FR" dirty="0"/>
              <a:t>	</a:t>
            </a:r>
            <a:r>
              <a:rPr lang="fr-FR" dirty="0" smtClean="0"/>
              <a:t>La vulnérabilité/dangerosité</a:t>
            </a:r>
          </a:p>
          <a:p>
            <a:endParaRPr lang="fr-FR" dirty="0"/>
          </a:p>
          <a:p>
            <a:r>
              <a:rPr lang="fr-FR" dirty="0"/>
              <a:t>Une vulnérabilité à penser dans les deux sens : richesses et </a:t>
            </a:r>
            <a:r>
              <a:rPr lang="fr-FR" dirty="0" smtClean="0"/>
              <a:t>déficit, de subversion ou de régression</a:t>
            </a:r>
            <a:endParaRPr lang="fr-FR" dirty="0"/>
          </a:p>
        </p:txBody>
      </p:sp>
    </p:spTree>
    <p:extLst>
      <p:ext uri="{BB962C8B-B14F-4D97-AF65-F5344CB8AC3E}">
        <p14:creationId xmlns:p14="http://schemas.microsoft.com/office/powerpoint/2010/main" val="2074999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Ce qu’elle n’est pas</a:t>
            </a:r>
            <a:endParaRPr lang="fr-FR" dirty="0"/>
          </a:p>
        </p:txBody>
      </p:sp>
      <p:sp>
        <p:nvSpPr>
          <p:cNvPr id="5" name="Espace réservé du contenu 4"/>
          <p:cNvSpPr>
            <a:spLocks noGrp="1"/>
          </p:cNvSpPr>
          <p:nvPr>
            <p:ph idx="1"/>
          </p:nvPr>
        </p:nvSpPr>
        <p:spPr/>
        <p:txBody>
          <a:bodyPr>
            <a:normAutofit fontScale="92500" lnSpcReduction="20000"/>
          </a:bodyPr>
          <a:lstStyle/>
          <a:p>
            <a:r>
              <a:rPr lang="fr-FR" dirty="0"/>
              <a:t>Ni psychologie </a:t>
            </a:r>
            <a:r>
              <a:rPr lang="fr-FR" b="1" i="1" dirty="0"/>
              <a:t>et</a:t>
            </a:r>
            <a:r>
              <a:rPr lang="fr-FR" dirty="0"/>
              <a:t> criminologie, ni droit </a:t>
            </a:r>
            <a:r>
              <a:rPr lang="fr-FR" b="1" i="1" dirty="0"/>
              <a:t>et</a:t>
            </a:r>
            <a:r>
              <a:rPr lang="fr-FR" dirty="0"/>
              <a:t> criminologie, ni sociologie </a:t>
            </a:r>
            <a:r>
              <a:rPr lang="fr-FR" b="1" i="1" dirty="0"/>
              <a:t>et</a:t>
            </a:r>
            <a:r>
              <a:rPr lang="fr-FR" dirty="0"/>
              <a:t> criminologie, ni psychiatrie et criminologie, </a:t>
            </a:r>
            <a:r>
              <a:rPr lang="fr-FR" dirty="0" smtClean="0"/>
              <a:t>ni psychologie criminelle,  etc.</a:t>
            </a:r>
            <a:endParaRPr lang="fr-FR" dirty="0"/>
          </a:p>
          <a:p>
            <a:r>
              <a:rPr lang="fr-FR" dirty="0" smtClean="0"/>
              <a:t>Ce n’est pas un </a:t>
            </a:r>
            <a:r>
              <a:rPr lang="fr-FR" dirty="0"/>
              <a:t>complément disciplinaire pas plus que la femme n’est </a:t>
            </a:r>
            <a:r>
              <a:rPr lang="fr-FR" dirty="0" smtClean="0"/>
              <a:t>le </a:t>
            </a:r>
            <a:r>
              <a:rPr lang="fr-FR" dirty="0"/>
              <a:t>complément de </a:t>
            </a:r>
            <a:r>
              <a:rPr lang="fr-FR" dirty="0" smtClean="0"/>
              <a:t>l’homme et inversement.</a:t>
            </a:r>
            <a:r>
              <a:rPr lang="fr-FR" dirty="0" smtClean="0"/>
              <a:t> En quoi c’est une implémentation et non une complémentarité</a:t>
            </a:r>
            <a:endParaRPr lang="fr-FR" dirty="0"/>
          </a:p>
          <a:p>
            <a:r>
              <a:rPr lang="fr-FR" dirty="0" smtClean="0"/>
              <a:t>Penser </a:t>
            </a:r>
            <a:r>
              <a:rPr lang="fr-FR" dirty="0"/>
              <a:t>la complexité au lieu d’une affiliation disciplinaire </a:t>
            </a:r>
            <a:r>
              <a:rPr lang="fr-FR" dirty="0" smtClean="0"/>
              <a:t>originaire.</a:t>
            </a:r>
            <a:endParaRPr lang="fr-FR" dirty="0"/>
          </a:p>
          <a:p>
            <a:pPr marL="0" indent="0">
              <a:buNone/>
            </a:pPr>
            <a:r>
              <a:rPr lang="fr-FR" dirty="0"/>
              <a:t>	</a:t>
            </a:r>
          </a:p>
        </p:txBody>
      </p:sp>
    </p:spTree>
    <p:extLst>
      <p:ext uri="{BB962C8B-B14F-4D97-AF65-F5344CB8AC3E}">
        <p14:creationId xmlns:p14="http://schemas.microsoft.com/office/powerpoint/2010/main" val="86140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922114"/>
          </a:xfrm>
        </p:spPr>
        <p:txBody>
          <a:bodyPr>
            <a:normAutofit fontScale="90000"/>
          </a:bodyPr>
          <a:lstStyle/>
          <a:p>
            <a:r>
              <a:rPr lang="fr-FR" sz="3600" dirty="0" smtClean="0"/>
              <a:t>Ce qu’elle est :</a:t>
            </a:r>
            <a:r>
              <a:rPr lang="fr-FR" sz="3600" dirty="0"/>
              <a:t>Un objet déconstruit et reconstruit</a:t>
            </a:r>
            <a:r>
              <a:rPr lang="fr-FR" dirty="0"/>
              <a:t> </a:t>
            </a:r>
          </a:p>
        </p:txBody>
      </p:sp>
      <p:sp>
        <p:nvSpPr>
          <p:cNvPr id="5" name="Espace réservé du contenu 4"/>
          <p:cNvSpPr>
            <a:spLocks noGrp="1"/>
          </p:cNvSpPr>
          <p:nvPr>
            <p:ph idx="1"/>
          </p:nvPr>
        </p:nvSpPr>
        <p:spPr>
          <a:xfrm>
            <a:off x="179512" y="1196752"/>
            <a:ext cx="8507288" cy="5400600"/>
          </a:xfrm>
        </p:spPr>
        <p:txBody>
          <a:bodyPr>
            <a:normAutofit fontScale="92500"/>
          </a:bodyPr>
          <a:lstStyle/>
          <a:p>
            <a:r>
              <a:rPr lang="fr-FR" dirty="0" smtClean="0"/>
              <a:t>Ce qui vient révéler un sujet, </a:t>
            </a:r>
            <a:r>
              <a:rPr lang="fr-FR" i="1" dirty="0" smtClean="0"/>
              <a:t>une forme d’existence</a:t>
            </a:r>
            <a:r>
              <a:rPr lang="fr-FR" dirty="0" smtClean="0"/>
              <a:t>, par les Violences agies et subies, par une discontinuité imposée d’un fait criminel, délictuel. </a:t>
            </a:r>
          </a:p>
          <a:p>
            <a:r>
              <a:rPr lang="fr-FR" b="1" i="1" dirty="0" smtClean="0"/>
              <a:t>non</a:t>
            </a:r>
            <a:r>
              <a:rPr lang="fr-FR" dirty="0" smtClean="0"/>
              <a:t> </a:t>
            </a:r>
            <a:r>
              <a:rPr lang="fr-FR" dirty="0"/>
              <a:t>le crime (droit), ni le criminel  ce qui est objet d’une sanction pénale), ni une catégorie dans classe de catégories ( un profil sociologique ou psychologique </a:t>
            </a:r>
            <a:r>
              <a:rPr lang="fr-FR" dirty="0" smtClean="0"/>
              <a:t>parmi </a:t>
            </a:r>
            <a:r>
              <a:rPr lang="fr-FR" dirty="0"/>
              <a:t>d’autres) </a:t>
            </a:r>
            <a:r>
              <a:rPr lang="fr-FR" b="1" i="1" dirty="0"/>
              <a:t>mais </a:t>
            </a:r>
            <a:r>
              <a:rPr lang="fr-FR" dirty="0"/>
              <a:t>un </a:t>
            </a:r>
            <a:r>
              <a:rPr lang="fr-FR" dirty="0" smtClean="0"/>
              <a:t>sujet (A/V) </a:t>
            </a:r>
            <a:r>
              <a:rPr lang="fr-FR" dirty="0"/>
              <a:t>qu’un crime révèle </a:t>
            </a:r>
            <a:r>
              <a:rPr lang="fr-FR" dirty="0" smtClean="0"/>
              <a:t>, et  </a:t>
            </a:r>
            <a:r>
              <a:rPr lang="fr-FR" dirty="0"/>
              <a:t>le destin assigné par les réponses institutionnelles et les organisations intra psychiques</a:t>
            </a:r>
            <a:r>
              <a:rPr lang="fr-FR" dirty="0" smtClean="0"/>
              <a:t>.</a:t>
            </a:r>
          </a:p>
          <a:p>
            <a:r>
              <a:rPr lang="fr-FR" dirty="0" smtClean="0"/>
              <a:t>Versant Agressologie et Victimologie</a:t>
            </a:r>
            <a:endParaRPr lang="fr-FR" dirty="0"/>
          </a:p>
          <a:p>
            <a:endParaRPr lang="fr-FR" dirty="0"/>
          </a:p>
        </p:txBody>
      </p:sp>
    </p:spTree>
    <p:extLst>
      <p:ext uri="{BB962C8B-B14F-4D97-AF65-F5344CB8AC3E}">
        <p14:creationId xmlns:p14="http://schemas.microsoft.com/office/powerpoint/2010/main" val="136937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67544" y="260648"/>
            <a:ext cx="8229600" cy="634082"/>
          </a:xfrm>
        </p:spPr>
        <p:txBody>
          <a:bodyPr>
            <a:normAutofit fontScale="90000"/>
          </a:bodyPr>
          <a:lstStyle/>
          <a:p>
            <a:r>
              <a:rPr lang="fr-FR" sz="3600" dirty="0" smtClean="0"/>
              <a:t>Qu’est ce qu’une lecture Psycho-criminologique </a:t>
            </a:r>
            <a:r>
              <a:rPr lang="fr-FR" dirty="0" smtClean="0"/>
              <a:t>?</a:t>
            </a:r>
            <a:r>
              <a:rPr lang="fr-FR" dirty="0" smtClean="0"/>
              <a:t> ….</a:t>
            </a:r>
            <a:endParaRPr lang="fr-FR" dirty="0"/>
          </a:p>
        </p:txBody>
      </p:sp>
      <p:sp>
        <p:nvSpPr>
          <p:cNvPr id="5" name="Espace réservé du contenu 4"/>
          <p:cNvSpPr>
            <a:spLocks noGrp="1"/>
          </p:cNvSpPr>
          <p:nvPr>
            <p:ph idx="1"/>
          </p:nvPr>
        </p:nvSpPr>
        <p:spPr>
          <a:xfrm>
            <a:off x="457200" y="1124744"/>
            <a:ext cx="8229600" cy="5001419"/>
          </a:xfrm>
        </p:spPr>
        <p:txBody>
          <a:bodyPr>
            <a:normAutofit fontScale="77500" lnSpcReduction="20000"/>
          </a:bodyPr>
          <a:lstStyle/>
          <a:p>
            <a:r>
              <a:rPr lang="fr-FR" b="1" i="1" dirty="0" smtClean="0"/>
              <a:t>1-Psy- ? </a:t>
            </a:r>
            <a:r>
              <a:rPr lang="fr-FR" dirty="0" smtClean="0"/>
              <a:t>une approche idiomatique, la pratique de soi en situations conflictuelles ou conflictualisées. </a:t>
            </a:r>
            <a:r>
              <a:rPr lang="fr-FR" i="1" dirty="0" smtClean="0">
                <a:solidFill>
                  <a:srgbClr val="FF0000"/>
                </a:solidFill>
              </a:rPr>
              <a:t>Que ce soit par violences subies ou agies.</a:t>
            </a:r>
            <a:r>
              <a:rPr lang="fr-FR" dirty="0" smtClean="0">
                <a:solidFill>
                  <a:srgbClr val="FF0000"/>
                </a:solidFill>
              </a:rPr>
              <a:t> </a:t>
            </a:r>
            <a:r>
              <a:rPr lang="fr-FR" dirty="0" smtClean="0"/>
              <a:t>Cette pratique est une stratégie de résolutions, un ensemble d’inventions renouvelées élaborée sur un </a:t>
            </a:r>
            <a:r>
              <a:rPr lang="fr-FR" b="1" i="1" dirty="0" smtClean="0"/>
              <a:t>axiome </a:t>
            </a:r>
            <a:r>
              <a:rPr lang="fr-FR" dirty="0" smtClean="0"/>
              <a:t>existentiel. Une </a:t>
            </a:r>
            <a:r>
              <a:rPr lang="fr-FR" b="1" i="1" dirty="0" smtClean="0"/>
              <a:t>analyse axiomatique </a:t>
            </a:r>
            <a:r>
              <a:rPr lang="fr-FR" dirty="0" smtClean="0"/>
              <a:t>au-delà de l’énumération des incidents de vie.</a:t>
            </a:r>
          </a:p>
          <a:p>
            <a:endParaRPr lang="fr-FR" dirty="0" smtClean="0"/>
          </a:p>
          <a:p>
            <a:r>
              <a:rPr lang="fr-FR" b="1" i="1" dirty="0" smtClean="0"/>
              <a:t>2- Stratégie </a:t>
            </a:r>
            <a:r>
              <a:rPr lang="fr-FR" dirty="0" smtClean="0"/>
              <a:t>veut dire ? Une réponse à un système d’attentes et de de représentations. Qui pense en stratégie pense en termes de croyances sur soi, les autres et le monde, sur un mode non aléatoire.  Ce monde non aléatoire, de représentations et de croyance, est organisé par un axiome, une injonction historiquement repérable ayant sa propre dynamique, sa propre économie et une topique.</a:t>
            </a:r>
          </a:p>
          <a:p>
            <a:endParaRPr lang="fr-FR" dirty="0"/>
          </a:p>
        </p:txBody>
      </p:sp>
    </p:spTree>
    <p:extLst>
      <p:ext uri="{BB962C8B-B14F-4D97-AF65-F5344CB8AC3E}">
        <p14:creationId xmlns:p14="http://schemas.microsoft.com/office/powerpoint/2010/main" val="158932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74638"/>
            <a:ext cx="8229600" cy="3010346"/>
          </a:xfrm>
        </p:spPr>
        <p:txBody>
          <a:bodyPr>
            <a:normAutofit/>
          </a:bodyPr>
          <a:lstStyle/>
          <a:p>
            <a:r>
              <a:rPr lang="fr-FR" dirty="0" smtClean="0"/>
              <a:t>D’où vient l’analyse psycho-criminologique, axiomatique et sérielle ?</a:t>
            </a:r>
            <a:endParaRPr lang="fr-FR" dirty="0"/>
          </a:p>
        </p:txBody>
      </p:sp>
      <p:sp>
        <p:nvSpPr>
          <p:cNvPr id="5" name="Espace réservé du contenu 4"/>
          <p:cNvSpPr>
            <a:spLocks noGrp="1"/>
          </p:cNvSpPr>
          <p:nvPr>
            <p:ph idx="1"/>
          </p:nvPr>
        </p:nvSpPr>
        <p:spPr>
          <a:xfrm>
            <a:off x="107504" y="3212976"/>
            <a:ext cx="8579296" cy="3384376"/>
          </a:xfrm>
        </p:spPr>
        <p:txBody>
          <a:bodyPr>
            <a:normAutofit fontScale="92500" lnSpcReduction="20000"/>
          </a:bodyPr>
          <a:lstStyle/>
          <a:p>
            <a:r>
              <a:rPr lang="fr-FR" dirty="0" smtClean="0"/>
              <a:t>Théorisations des modèles empiriques inventés en psychologie et psychopathologie projective,</a:t>
            </a:r>
          </a:p>
          <a:p>
            <a:r>
              <a:rPr lang="fr-FR" dirty="0" smtClean="0"/>
              <a:t>Mise en forme de ce transfert théorique en </a:t>
            </a:r>
            <a:r>
              <a:rPr lang="fr-FR" i="1" dirty="0" smtClean="0"/>
              <a:t>expertises de dossiers pénaux</a:t>
            </a:r>
            <a:r>
              <a:rPr lang="fr-FR" dirty="0" smtClean="0"/>
              <a:t>, pratiques </a:t>
            </a:r>
            <a:r>
              <a:rPr lang="fr-FR" i="1" dirty="0" smtClean="0"/>
              <a:t>expérimentales pédagogiques</a:t>
            </a:r>
            <a:r>
              <a:rPr lang="fr-FR" dirty="0" smtClean="0"/>
              <a:t>, pratiques </a:t>
            </a:r>
            <a:r>
              <a:rPr lang="fr-FR" i="1" dirty="0" smtClean="0"/>
              <a:t>expérimentales en probation</a:t>
            </a:r>
            <a:r>
              <a:rPr lang="fr-FR" dirty="0" smtClean="0"/>
              <a:t>.</a:t>
            </a:r>
          </a:p>
          <a:p>
            <a:r>
              <a:rPr lang="fr-FR" dirty="0" smtClean="0"/>
              <a:t>Théorisation des pratiques narratives comme expériences d’un soi-même.</a:t>
            </a:r>
            <a:endParaRPr lang="fr-FR" dirty="0"/>
          </a:p>
        </p:txBody>
      </p:sp>
    </p:spTree>
    <p:extLst>
      <p:ext uri="{BB962C8B-B14F-4D97-AF65-F5344CB8AC3E}">
        <p14:creationId xmlns:p14="http://schemas.microsoft.com/office/powerpoint/2010/main" val="246587685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1308</Words>
  <Application>Microsoft Office PowerPoint</Application>
  <PresentationFormat>Affichage à l'écran (4:3)</PresentationFormat>
  <Paragraphs>93</Paragraphs>
  <Slides>19</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19</vt:i4>
      </vt:variant>
    </vt:vector>
  </HeadingPairs>
  <TitlesOfParts>
    <vt:vector size="21" baseType="lpstr">
      <vt:lpstr>Thème Office</vt:lpstr>
      <vt:lpstr>Adobe Acrobat Document</vt:lpstr>
      <vt:lpstr>LECTURES PSYCHO-CRIMINOLOGIQUES </vt:lpstr>
      <vt:lpstr>Pourquoi une Société bretonne</vt:lpstr>
      <vt:lpstr>Pourquoi parler du harcèlement dans tous ses états?</vt:lpstr>
      <vt:lpstr> Qu’est ce que la psycho-criminologie ? Un  objet et son destin </vt:lpstr>
      <vt:lpstr>Mots clés</vt:lpstr>
      <vt:lpstr>Ce qu’elle n’est pas</vt:lpstr>
      <vt:lpstr>Ce qu’elle est :Un objet déconstruit et reconstruit </vt:lpstr>
      <vt:lpstr>Qu’est ce qu’une lecture Psycho-criminologique ? ….</vt:lpstr>
      <vt:lpstr>D’où vient l’analyse psycho-criminologique, axiomatique et sérielle ?</vt:lpstr>
      <vt:lpstr>Relecture du harcèlement par la psycho-criminologie</vt:lpstr>
      <vt:lpstr>Bascule éthique et politique</vt:lpstr>
      <vt:lpstr>Bascule éthique et politique</vt:lpstr>
      <vt:lpstr>L’autre lecture</vt:lpstr>
      <vt:lpstr>La fabrication du harcèlement</vt:lpstr>
      <vt:lpstr>Ce qui est recherché ? </vt:lpstr>
      <vt:lpstr>C’est-à-dire ?</vt:lpstr>
      <vt:lpstr>Des milieux privilégiés,</vt:lpstr>
      <vt:lpstr>Dynamique imposteur/imposture</vt:lpstr>
      <vt:lpstr>Présentation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Loick VILLERBU</dc:creator>
  <cp:lastModifiedBy>Loick VILLERBU</cp:lastModifiedBy>
  <cp:revision>23</cp:revision>
  <dcterms:created xsi:type="dcterms:W3CDTF">2018-01-30T08:27:09Z</dcterms:created>
  <dcterms:modified xsi:type="dcterms:W3CDTF">2018-01-30T14:21:26Z</dcterms:modified>
</cp:coreProperties>
</file>