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0" r:id="rId5"/>
    <p:sldId id="260" r:id="rId6"/>
    <p:sldId id="262" r:id="rId7"/>
    <p:sldId id="267" r:id="rId8"/>
    <p:sldId id="271" r:id="rId9"/>
    <p:sldId id="261" r:id="rId10"/>
    <p:sldId id="266" r:id="rId11"/>
    <p:sldId id="264" r:id="rId12"/>
    <p:sldId id="269" r:id="rId13"/>
    <p:sldId id="259" r:id="rId14"/>
    <p:sldId id="268" r:id="rId15"/>
    <p:sldId id="265"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6F581-B257-462F-A555-7C3E427AEC04}" type="datetimeFigureOut">
              <a:rPr lang="fr-FR" smtClean="0"/>
              <a:t>27/01/2018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1925B2-F4BE-4751-B0D8-814CB0937539}" type="slidenum">
              <a:rPr lang="fr-FR" smtClean="0"/>
              <a:t>‹N°›</a:t>
            </a:fld>
            <a:endParaRPr lang="fr-FR"/>
          </a:p>
        </p:txBody>
      </p:sp>
    </p:spTree>
    <p:extLst>
      <p:ext uri="{BB962C8B-B14F-4D97-AF65-F5344CB8AC3E}">
        <p14:creationId xmlns:p14="http://schemas.microsoft.com/office/powerpoint/2010/main" val="6938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A1925B2-F4BE-4751-B0D8-814CB0937539}" type="slidenum">
              <a:rPr lang="fr-FR" smtClean="0"/>
              <a:t>10</a:t>
            </a:fld>
            <a:endParaRPr lang="fr-FR"/>
          </a:p>
        </p:txBody>
      </p:sp>
    </p:spTree>
    <p:extLst>
      <p:ext uri="{BB962C8B-B14F-4D97-AF65-F5344CB8AC3E}">
        <p14:creationId xmlns:p14="http://schemas.microsoft.com/office/powerpoint/2010/main" val="159115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247045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71055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401403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68716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205296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04FBEC-9132-462D-8D1F-E9C9CB3FE742}" type="datetimeFigureOut">
              <a:rPr lang="fr-FR" smtClean="0"/>
              <a:t>27/01/2018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1304994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04FBEC-9132-462D-8D1F-E9C9CB3FE742}" type="datetimeFigureOut">
              <a:rPr lang="fr-FR" smtClean="0"/>
              <a:t>27/01/2018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72727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04FBEC-9132-462D-8D1F-E9C9CB3FE742}" type="datetimeFigureOut">
              <a:rPr lang="fr-FR" smtClean="0"/>
              <a:t>27/01/2018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3553181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04FBEC-9132-462D-8D1F-E9C9CB3FE742}" type="datetimeFigureOut">
              <a:rPr lang="fr-FR" smtClean="0"/>
              <a:t>27/01/2018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215906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04FBEC-9132-462D-8D1F-E9C9CB3FE742}" type="datetimeFigureOut">
              <a:rPr lang="fr-FR" smtClean="0"/>
              <a:t>27/01/2018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268025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04FBEC-9132-462D-8D1F-E9C9CB3FE742}" type="datetimeFigureOut">
              <a:rPr lang="fr-FR" smtClean="0"/>
              <a:t>27/01/2018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AB43FC-E95A-4164-AB5D-23CE6771323E}" type="slidenum">
              <a:rPr lang="fr-FR" smtClean="0"/>
              <a:t>‹N°›</a:t>
            </a:fld>
            <a:endParaRPr lang="fr-FR"/>
          </a:p>
        </p:txBody>
      </p:sp>
    </p:spTree>
    <p:extLst>
      <p:ext uri="{BB962C8B-B14F-4D97-AF65-F5344CB8AC3E}">
        <p14:creationId xmlns:p14="http://schemas.microsoft.com/office/powerpoint/2010/main" val="383740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4FBEC-9132-462D-8D1F-E9C9CB3FE742}" type="datetimeFigureOut">
              <a:rPr lang="fr-FR" smtClean="0"/>
              <a:t>27/01/2018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B43FC-E95A-4164-AB5D-23CE6771323E}" type="slidenum">
              <a:rPr lang="fr-FR" smtClean="0"/>
              <a:t>‹N°›</a:t>
            </a:fld>
            <a:endParaRPr lang="fr-FR"/>
          </a:p>
        </p:txBody>
      </p:sp>
    </p:spTree>
    <p:extLst>
      <p:ext uri="{BB962C8B-B14F-4D97-AF65-F5344CB8AC3E}">
        <p14:creationId xmlns:p14="http://schemas.microsoft.com/office/powerpoint/2010/main" val="253208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36713"/>
            <a:ext cx="7772400" cy="2763738"/>
          </a:xfrm>
        </p:spPr>
        <p:txBody>
          <a:bodyPr>
            <a:normAutofit fontScale="90000"/>
          </a:bodyPr>
          <a:lstStyle/>
          <a:p>
            <a:r>
              <a:rPr lang="fr-FR" dirty="0" smtClean="0"/>
              <a:t>Le harcèlement dans tous ses états,</a:t>
            </a:r>
            <a:br>
              <a:rPr lang="fr-FR" dirty="0" smtClean="0"/>
            </a:br>
            <a:r>
              <a:rPr lang="fr-FR" dirty="0" smtClean="0"/>
              <a:t>une lecture psycho-criminologique.</a:t>
            </a:r>
            <a:br>
              <a:rPr lang="fr-FR" dirty="0" smtClean="0"/>
            </a:br>
            <a:r>
              <a:rPr lang="fr-FR" sz="3100" i="1" dirty="0" smtClean="0"/>
              <a:t>Soirée/débat de la SBPCPV, </a:t>
            </a:r>
            <a:br>
              <a:rPr lang="fr-FR" sz="3100" i="1" dirty="0" smtClean="0"/>
            </a:br>
            <a:r>
              <a:rPr lang="fr-FR" sz="3100" i="1" dirty="0" smtClean="0"/>
              <a:t>Rennes le 30/01/2018</a:t>
            </a:r>
            <a:endParaRPr lang="fr-FR" sz="3100" i="1" dirty="0"/>
          </a:p>
        </p:txBody>
      </p:sp>
      <p:sp>
        <p:nvSpPr>
          <p:cNvPr id="3" name="Sous-titre 2"/>
          <p:cNvSpPr>
            <a:spLocks noGrp="1"/>
          </p:cNvSpPr>
          <p:nvPr>
            <p:ph type="subTitle" idx="1"/>
          </p:nvPr>
        </p:nvSpPr>
        <p:spPr/>
        <p:txBody>
          <a:bodyPr>
            <a:normAutofit/>
          </a:bodyPr>
          <a:lstStyle/>
          <a:p>
            <a:r>
              <a:rPr lang="fr-FR" sz="2400" dirty="0" smtClean="0"/>
              <a:t>P. </a:t>
            </a:r>
            <a:r>
              <a:rPr lang="fr-FR" sz="2400" dirty="0" err="1" smtClean="0"/>
              <a:t>Pignol</a:t>
            </a:r>
            <a:r>
              <a:rPr lang="fr-FR" sz="2400" dirty="0" smtClean="0"/>
              <a:t>, psychologue, Dr en psychologie, Cellule de victimologie, CH Guillaume Régnier, Rennes. </a:t>
            </a:r>
          </a:p>
          <a:p>
            <a:r>
              <a:rPr lang="fr-FR" sz="2400" dirty="0" smtClean="0"/>
              <a:t>Vice-président de la SBPCPV</a:t>
            </a:r>
          </a:p>
          <a:p>
            <a:endParaRPr lang="fr-FR" dirty="0"/>
          </a:p>
        </p:txBody>
      </p:sp>
    </p:spTree>
    <p:extLst>
      <p:ext uri="{BB962C8B-B14F-4D97-AF65-F5344CB8AC3E}">
        <p14:creationId xmlns:p14="http://schemas.microsoft.com/office/powerpoint/2010/main" val="2983378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milieu</a:t>
            </a:r>
            <a:endParaRPr lang="fr-FR" dirty="0"/>
          </a:p>
        </p:txBody>
      </p:sp>
      <p:sp>
        <p:nvSpPr>
          <p:cNvPr id="3" name="Espace réservé du contenu 2"/>
          <p:cNvSpPr>
            <a:spLocks noGrp="1"/>
          </p:cNvSpPr>
          <p:nvPr>
            <p:ph idx="1"/>
          </p:nvPr>
        </p:nvSpPr>
        <p:spPr/>
        <p:txBody>
          <a:bodyPr>
            <a:normAutofit lnSpcReduction="10000"/>
          </a:bodyPr>
          <a:lstStyle/>
          <a:p>
            <a:pPr lvl="0"/>
            <a:r>
              <a:rPr lang="fr-FR" dirty="0" smtClean="0"/>
              <a:t>Il y faut un </a:t>
            </a:r>
            <a:r>
              <a:rPr lang="fr-FR" dirty="0"/>
              <a:t>milieu qui rende problématique ou vaine toute allégation : </a:t>
            </a:r>
            <a:r>
              <a:rPr lang="fr-FR" dirty="0" smtClean="0"/>
              <a:t>l’omerta (loi </a:t>
            </a:r>
            <a:r>
              <a:rPr lang="fr-FR" dirty="0"/>
              <a:t>du silence, faux </a:t>
            </a:r>
            <a:r>
              <a:rPr lang="fr-FR" dirty="0" smtClean="0"/>
              <a:t>témoignages…) ; qui tolère, protège parce que :</a:t>
            </a:r>
          </a:p>
          <a:p>
            <a:pPr lvl="1">
              <a:buFont typeface="Wingdings" panose="05000000000000000000" pitchFamily="2" charset="2"/>
              <a:buChar char="ü"/>
            </a:pPr>
            <a:r>
              <a:rPr lang="fr-FR" dirty="0" smtClean="0"/>
              <a:t>ses marges </a:t>
            </a:r>
            <a:r>
              <a:rPr lang="fr-FR" dirty="0"/>
              <a:t>(ou  zones grises) autorisent le développement et le maintien de privilèges ou de tolérances ; </a:t>
            </a:r>
            <a:endParaRPr lang="fr-FR" dirty="0" smtClean="0"/>
          </a:p>
          <a:p>
            <a:pPr lvl="1">
              <a:buFont typeface="Wingdings" panose="05000000000000000000" pitchFamily="2" charset="2"/>
              <a:buChar char="ü"/>
            </a:pPr>
            <a:r>
              <a:rPr lang="fr-FR" dirty="0" smtClean="0"/>
              <a:t>il </a:t>
            </a:r>
            <a:r>
              <a:rPr lang="fr-FR" dirty="0"/>
              <a:t>fait l’objet de stratégies de séduction et d’intimidation maintenant </a:t>
            </a:r>
            <a:r>
              <a:rPr lang="fr-FR" dirty="0" smtClean="0"/>
              <a:t>comme telles ces </a:t>
            </a:r>
            <a:r>
              <a:rPr lang="fr-FR" dirty="0"/>
              <a:t>zones grises et les </a:t>
            </a:r>
            <a:r>
              <a:rPr lang="fr-FR" dirty="0" smtClean="0"/>
              <a:t>dérives </a:t>
            </a:r>
            <a:r>
              <a:rPr lang="fr-FR" dirty="0"/>
              <a:t>qu’elles rendent </a:t>
            </a:r>
            <a:r>
              <a:rPr lang="fr-FR" dirty="0" smtClean="0"/>
              <a:t>possibles </a:t>
            </a:r>
            <a:endParaRPr lang="fr-FR" dirty="0"/>
          </a:p>
          <a:p>
            <a:endParaRPr lang="fr-FR" dirty="0"/>
          </a:p>
        </p:txBody>
      </p:sp>
    </p:spTree>
    <p:extLst>
      <p:ext uri="{BB962C8B-B14F-4D97-AF65-F5344CB8AC3E}">
        <p14:creationId xmlns:p14="http://schemas.microsoft.com/office/powerpoint/2010/main" val="1843588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stratégies</a:t>
            </a:r>
            <a:endParaRPr lang="fr-FR" dirty="0"/>
          </a:p>
        </p:txBody>
      </p:sp>
      <p:sp>
        <p:nvSpPr>
          <p:cNvPr id="3" name="Espace réservé du contenu 2"/>
          <p:cNvSpPr>
            <a:spLocks noGrp="1"/>
          </p:cNvSpPr>
          <p:nvPr>
            <p:ph idx="1"/>
          </p:nvPr>
        </p:nvSpPr>
        <p:spPr/>
        <p:txBody>
          <a:bodyPr>
            <a:normAutofit fontScale="77500" lnSpcReduction="20000"/>
          </a:bodyPr>
          <a:lstStyle/>
          <a:p>
            <a:pPr lvl="0"/>
            <a:r>
              <a:rPr lang="fr-FR" dirty="0"/>
              <a:t>Des stratégies réitérées à destination d’une personne ou d’un sous-groupe visant à créer un univers normatif référentiel instable, imprévisible, dé </a:t>
            </a:r>
            <a:r>
              <a:rPr lang="fr-FR" dirty="0" err="1"/>
              <a:t>réglementable</a:t>
            </a:r>
            <a:r>
              <a:rPr lang="fr-FR" dirty="0"/>
              <a:t> et </a:t>
            </a:r>
            <a:r>
              <a:rPr lang="fr-FR" dirty="0" err="1"/>
              <a:t>re</a:t>
            </a:r>
            <a:r>
              <a:rPr lang="fr-FR" dirty="0"/>
              <a:t> </a:t>
            </a:r>
            <a:r>
              <a:rPr lang="fr-FR" dirty="0" err="1"/>
              <a:t>réglementable</a:t>
            </a:r>
            <a:r>
              <a:rPr lang="fr-FR" dirty="0"/>
              <a:t> à l’envi : une prise de pouvoir par des stratégies relationnelles et comportementales de dégradation de l’image de soi </a:t>
            </a:r>
            <a:r>
              <a:rPr lang="fr-FR" dirty="0" smtClean="0"/>
              <a:t>personnelle (culpabilisation) et/ou sociale (honte) par rabaissement</a:t>
            </a:r>
            <a:r>
              <a:rPr lang="fr-FR" dirty="0"/>
              <a:t>, humiliation, </a:t>
            </a:r>
            <a:r>
              <a:rPr lang="fr-FR" dirty="0" smtClean="0"/>
              <a:t>ou </a:t>
            </a:r>
            <a:r>
              <a:rPr lang="fr-FR" dirty="0"/>
              <a:t>de rejet de toute différence. </a:t>
            </a:r>
            <a:endParaRPr lang="fr-FR" dirty="0" smtClean="0"/>
          </a:p>
          <a:p>
            <a:pPr lvl="0"/>
            <a:r>
              <a:rPr lang="fr-FR" dirty="0" smtClean="0"/>
              <a:t>Ces </a:t>
            </a:r>
            <a:r>
              <a:rPr lang="fr-FR" dirty="0"/>
              <a:t>stratégies sont harcelantes au sens où rien ne semble pouvoir les faire céder, et y résister expose à un </a:t>
            </a:r>
            <a:r>
              <a:rPr lang="fr-FR" dirty="0" smtClean="0"/>
              <a:t>toujours plus ou encore pire, tant rien ne semble pouvoir faire reculer le harceleur). </a:t>
            </a:r>
            <a:r>
              <a:rPr lang="fr-FR" dirty="0"/>
              <a:t>Ou si mouvement de recul il peut y avoir, c’est pour mieux revenir à l’assaut ou encore pour retourner les choses contre le harcelé.</a:t>
            </a:r>
          </a:p>
          <a:p>
            <a:endParaRPr lang="fr-FR" dirty="0"/>
          </a:p>
        </p:txBody>
      </p:sp>
    </p:spTree>
    <p:extLst>
      <p:ext uri="{BB962C8B-B14F-4D97-AF65-F5344CB8AC3E}">
        <p14:creationId xmlns:p14="http://schemas.microsoft.com/office/powerpoint/2010/main" val="1289209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Une insulte ou un rabaissement contient en lui-même des critères de rabaissement, </a:t>
            </a:r>
            <a:r>
              <a:rPr lang="fr-FR" dirty="0" err="1"/>
              <a:t>cad</a:t>
            </a:r>
            <a:r>
              <a:rPr lang="fr-FR" dirty="0"/>
              <a:t> une norme, et c’est cette norme qu’ils visent à imposer. </a:t>
            </a:r>
            <a:r>
              <a:rPr lang="fr-FR" dirty="0" smtClean="0"/>
              <a:t>Leur force, leur </a:t>
            </a:r>
            <a:r>
              <a:rPr lang="fr-FR" dirty="0"/>
              <a:t>violence, vise elle à empêcher toute discussion critique, toute remise en cause de la norme implicitement affirmée</a:t>
            </a:r>
            <a:r>
              <a:rPr lang="fr-FR" dirty="0" smtClean="0"/>
              <a:t>.</a:t>
            </a:r>
          </a:p>
          <a:p>
            <a:r>
              <a:rPr lang="fr-FR" dirty="0"/>
              <a:t>L’on pourrait ici se référer aux « paradoxes pragmatiques ». Le problème que soulève la notion de paradoxe, c’est qu’elle ne dit rien de ce qu’ils visent. Ils supposent toujours implicitement, pour être agissants (aient un effet paralysant et </a:t>
            </a:r>
            <a:r>
              <a:rPr lang="fr-FR" dirty="0" err="1"/>
              <a:t>confusionnant</a:t>
            </a:r>
            <a:r>
              <a:rPr lang="fr-FR" dirty="0"/>
              <a:t>) un contexte institué qu’il n’est pas possible de contester ou dont l’on ne peut se dégager, </a:t>
            </a:r>
            <a:r>
              <a:rPr lang="fr-FR" dirty="0" err="1"/>
              <a:t>cad</a:t>
            </a:r>
            <a:r>
              <a:rPr lang="fr-FR" dirty="0"/>
              <a:t> une relation « d’emprise ». C’est cette relation qui fait le caractère paradoxal des « injonctions » et non </a:t>
            </a:r>
            <a:r>
              <a:rPr lang="fr-FR" dirty="0" smtClean="0"/>
              <a:t>l’inverse.</a:t>
            </a:r>
            <a:endParaRPr lang="fr-FR" dirty="0"/>
          </a:p>
          <a:p>
            <a:endParaRPr lang="fr-FR" dirty="0"/>
          </a:p>
        </p:txBody>
      </p:sp>
    </p:spTree>
    <p:extLst>
      <p:ext uri="{BB962C8B-B14F-4D97-AF65-F5344CB8AC3E}">
        <p14:creationId xmlns:p14="http://schemas.microsoft.com/office/powerpoint/2010/main" val="68182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Incorporation de l’imposture…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Pour que le harcelé se trouve sous emprise, il faut qu’il se trouve mis en position d’imposture, </a:t>
            </a:r>
            <a:r>
              <a:rPr lang="fr-FR" dirty="0" err="1" smtClean="0"/>
              <a:t>cad</a:t>
            </a:r>
            <a:r>
              <a:rPr lang="fr-FR" dirty="0" smtClean="0"/>
              <a:t> qu’il réponde aux injonctions du harceleur (il est mis au défi). En s’en défendant de l’imposture dont il est accusé, il intègre l’imposture parce qu’il s’y trouve pris à ses propres exigences, impératifs.</a:t>
            </a:r>
          </a:p>
          <a:p>
            <a:r>
              <a:rPr lang="fr-FR" dirty="0" smtClean="0"/>
              <a:t>C’est au prix et à la condition de s’auto-désavouer comme harcelé</a:t>
            </a:r>
            <a:endParaRPr lang="fr-FR" dirty="0"/>
          </a:p>
        </p:txBody>
      </p:sp>
    </p:spTree>
    <p:extLst>
      <p:ext uri="{BB962C8B-B14F-4D97-AF65-F5344CB8AC3E}">
        <p14:creationId xmlns:p14="http://schemas.microsoft.com/office/powerpoint/2010/main" val="177409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et</a:t>
            </a:r>
            <a:r>
              <a:rPr lang="fr-FR" dirty="0" smtClean="0"/>
              <a:t> auto-désaveux</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349498080"/>
              </p:ext>
            </p:extLst>
          </p:nvPr>
        </p:nvGraphicFramePr>
        <p:xfrm>
          <a:off x="755576" y="1484784"/>
          <a:ext cx="7776864" cy="5040560"/>
        </p:xfrm>
        <a:graphic>
          <a:graphicData uri="http://schemas.openxmlformats.org/drawingml/2006/table">
            <a:tbl>
              <a:tblPr>
                <a:tableStyleId>{5C22544A-7EE6-4342-B048-85BDC9FD1C3A}</a:tableStyleId>
              </a:tblPr>
              <a:tblGrid>
                <a:gridCol w="1129251"/>
                <a:gridCol w="3133784"/>
                <a:gridCol w="3513829"/>
              </a:tblGrid>
              <a:tr h="2875758">
                <a:tc>
                  <a:txBody>
                    <a:bodyPr/>
                    <a:lstStyle/>
                    <a:p>
                      <a:pPr marL="228600" algn="just">
                        <a:lnSpc>
                          <a:spcPct val="115000"/>
                        </a:lnSpc>
                        <a:spcAft>
                          <a:spcPts val="600"/>
                        </a:spcAft>
                      </a:pPr>
                      <a:r>
                        <a:rPr lang="fr-FR" sz="1200" dirty="0">
                          <a:solidFill>
                            <a:schemeClr val="tx1"/>
                          </a:solidFill>
                          <a:effectLst/>
                        </a:rPr>
                        <a:t> </a:t>
                      </a:r>
                    </a:p>
                    <a:p>
                      <a:pPr marL="228600" algn="just">
                        <a:lnSpc>
                          <a:spcPct val="115000"/>
                        </a:lnSpc>
                        <a:spcAft>
                          <a:spcPts val="600"/>
                        </a:spcAft>
                      </a:pPr>
                      <a:r>
                        <a:rPr lang="fr-FR" sz="1200" dirty="0">
                          <a:solidFill>
                            <a:schemeClr val="tx1"/>
                          </a:solidFill>
                          <a:effectLst/>
                        </a:rPr>
                        <a:t> </a:t>
                      </a:r>
                    </a:p>
                    <a:p>
                      <a:pPr algn="just">
                        <a:lnSpc>
                          <a:spcPct val="115000"/>
                        </a:lnSpc>
                        <a:spcAft>
                          <a:spcPts val="600"/>
                        </a:spcAft>
                      </a:pPr>
                      <a:r>
                        <a:rPr lang="fr-FR" sz="1200" dirty="0">
                          <a:solidFill>
                            <a:schemeClr val="tx1"/>
                          </a:solidFill>
                          <a:effectLst/>
                        </a:rPr>
                        <a:t>Responsabilité</a:t>
                      </a:r>
                      <a:endParaRPr lang="fr-FR" sz="1200" dirty="0">
                        <a:solidFill>
                          <a:schemeClr val="tx1"/>
                        </a:solidFill>
                        <a:effectLst/>
                        <a:latin typeface="Calibri"/>
                        <a:ea typeface="Calibri"/>
                        <a:cs typeface="Times New Roman"/>
                      </a:endParaRPr>
                    </a:p>
                  </a:txBody>
                  <a:tcPr marL="0" marR="0" marT="0" marB="0">
                    <a:noFill/>
                  </a:tcPr>
                </a:tc>
                <a:tc>
                  <a:txBody>
                    <a:bodyPr/>
                    <a:lstStyle/>
                    <a:p>
                      <a:pPr marL="228600">
                        <a:lnSpc>
                          <a:spcPct val="115000"/>
                        </a:lnSpc>
                        <a:spcAft>
                          <a:spcPts val="600"/>
                        </a:spcAft>
                      </a:pPr>
                      <a:r>
                        <a:rPr lang="fr-FR" sz="1200" dirty="0">
                          <a:solidFill>
                            <a:schemeClr val="tx1"/>
                          </a:solidFill>
                          <a:effectLst/>
                        </a:rPr>
                        <a:t>Assumer toute la responsabilité de la situation versus en dédouaner l’autre.</a:t>
                      </a:r>
                    </a:p>
                    <a:p>
                      <a:pPr marL="228600">
                        <a:lnSpc>
                          <a:spcPct val="115000"/>
                        </a:lnSpc>
                        <a:spcAft>
                          <a:spcPts val="600"/>
                        </a:spcAft>
                      </a:pPr>
                      <a:r>
                        <a:rPr lang="fr-FR" sz="1200" dirty="0">
                          <a:solidFill>
                            <a:schemeClr val="tx1"/>
                          </a:solidFill>
                          <a:effectLst/>
                        </a:rPr>
                        <a:t> </a:t>
                      </a:r>
                      <a:endParaRPr lang="fr-FR" sz="1200" dirty="0" smtClean="0">
                        <a:solidFill>
                          <a:schemeClr val="tx1"/>
                        </a:solidFill>
                        <a:effectLst/>
                      </a:endParaRPr>
                    </a:p>
                    <a:p>
                      <a:pPr marL="228600">
                        <a:lnSpc>
                          <a:spcPct val="115000"/>
                        </a:lnSpc>
                        <a:spcAft>
                          <a:spcPts val="600"/>
                        </a:spcAft>
                      </a:pPr>
                      <a:endParaRPr lang="fr-FR" sz="1200" dirty="0">
                        <a:solidFill>
                          <a:schemeClr val="tx1"/>
                        </a:solidFill>
                        <a:effectLst/>
                      </a:endParaRPr>
                    </a:p>
                    <a:p>
                      <a:pPr marL="228600">
                        <a:lnSpc>
                          <a:spcPct val="115000"/>
                        </a:lnSpc>
                        <a:spcAft>
                          <a:spcPts val="600"/>
                        </a:spcAft>
                      </a:pPr>
                      <a:r>
                        <a:rPr lang="fr-FR" sz="1200" dirty="0">
                          <a:solidFill>
                            <a:schemeClr val="tx1"/>
                          </a:solidFill>
                          <a:effectLst/>
                        </a:rPr>
                        <a:t> </a:t>
                      </a:r>
                    </a:p>
                    <a:p>
                      <a:pPr marL="228600">
                        <a:lnSpc>
                          <a:spcPct val="115000"/>
                        </a:lnSpc>
                        <a:spcAft>
                          <a:spcPts val="600"/>
                        </a:spcAft>
                      </a:pPr>
                      <a:r>
                        <a:rPr lang="fr-FR" sz="1200" dirty="0">
                          <a:solidFill>
                            <a:schemeClr val="tx1"/>
                          </a:solidFill>
                          <a:effectLst/>
                        </a:rPr>
                        <a:t>Ex : Je n’ai à m’en prendre qu’à moi-même </a:t>
                      </a:r>
                      <a:r>
                        <a:rPr lang="fr-FR" sz="1200" dirty="0" smtClean="0">
                          <a:solidFill>
                            <a:schemeClr val="tx1"/>
                          </a:solidFill>
                          <a:effectLst/>
                        </a:rPr>
                        <a:t>je </a:t>
                      </a:r>
                      <a:r>
                        <a:rPr lang="fr-FR" sz="1200" dirty="0">
                          <a:solidFill>
                            <a:schemeClr val="tx1"/>
                          </a:solidFill>
                          <a:effectLst/>
                        </a:rPr>
                        <a:t>l’ai provoqué, </a:t>
                      </a:r>
                      <a:r>
                        <a:rPr lang="fr-FR" sz="1200" dirty="0" smtClean="0">
                          <a:solidFill>
                            <a:schemeClr val="tx1"/>
                          </a:solidFill>
                          <a:effectLst/>
                        </a:rPr>
                        <a:t>je ne me suis pas défendu Il a des problèmes </a:t>
                      </a:r>
                      <a:endParaRPr lang="fr-FR" sz="1200" dirty="0">
                        <a:solidFill>
                          <a:schemeClr val="tx1"/>
                        </a:solidFill>
                        <a:effectLst/>
                        <a:latin typeface="Calibri"/>
                        <a:ea typeface="Calibri"/>
                        <a:cs typeface="Times New Roman"/>
                      </a:endParaRPr>
                    </a:p>
                  </a:txBody>
                  <a:tcPr marL="0" marR="0" marT="0" marB="0">
                    <a:noFill/>
                  </a:tcPr>
                </a:tc>
                <a:tc>
                  <a:txBody>
                    <a:bodyPr/>
                    <a:lstStyle/>
                    <a:p>
                      <a:pPr marL="228600">
                        <a:lnSpc>
                          <a:spcPct val="115000"/>
                        </a:lnSpc>
                        <a:spcAft>
                          <a:spcPts val="600"/>
                        </a:spcAft>
                      </a:pPr>
                      <a:r>
                        <a:rPr lang="fr-FR" sz="1200" dirty="0">
                          <a:solidFill>
                            <a:schemeClr val="tx1"/>
                          </a:solidFill>
                          <a:effectLst/>
                        </a:rPr>
                        <a:t>Auto disqualification de ses normes d’existence : ne plus croire en ce que l’on éprouve. Des normes devenues anomiques : perte de la différenciation normal/anormal, légitime/illégitime, </a:t>
                      </a:r>
                      <a:r>
                        <a:rPr lang="fr-FR" sz="1200">
                          <a:solidFill>
                            <a:schemeClr val="tx1"/>
                          </a:solidFill>
                          <a:effectLst/>
                        </a:rPr>
                        <a:t>tolérable/intolérable</a:t>
                      </a:r>
                      <a:r>
                        <a:rPr lang="fr-FR" sz="1200" smtClean="0">
                          <a:solidFill>
                            <a:schemeClr val="tx1"/>
                          </a:solidFill>
                          <a:effectLst/>
                        </a:rPr>
                        <a:t>…</a:t>
                      </a:r>
                    </a:p>
                    <a:p>
                      <a:pPr marL="228600">
                        <a:lnSpc>
                          <a:spcPct val="115000"/>
                        </a:lnSpc>
                        <a:spcAft>
                          <a:spcPts val="600"/>
                        </a:spcAft>
                      </a:pPr>
                      <a:endParaRPr lang="fr-FR" sz="1200" dirty="0">
                        <a:solidFill>
                          <a:schemeClr val="tx1"/>
                        </a:solidFill>
                        <a:effectLst/>
                      </a:endParaRPr>
                    </a:p>
                    <a:p>
                      <a:pPr marL="228600">
                        <a:lnSpc>
                          <a:spcPct val="115000"/>
                        </a:lnSpc>
                        <a:spcAft>
                          <a:spcPts val="600"/>
                        </a:spcAft>
                      </a:pPr>
                      <a:r>
                        <a:rPr lang="fr-FR" sz="1200" dirty="0">
                          <a:solidFill>
                            <a:schemeClr val="tx1"/>
                          </a:solidFill>
                          <a:effectLst/>
                        </a:rPr>
                        <a:t>Ex : Ce n’est pas de la </a:t>
                      </a:r>
                      <a:r>
                        <a:rPr lang="fr-FR" sz="1200" dirty="0" smtClean="0">
                          <a:solidFill>
                            <a:schemeClr val="tx1"/>
                          </a:solidFill>
                          <a:effectLst/>
                        </a:rPr>
                        <a:t>violence,. </a:t>
                      </a:r>
                      <a:r>
                        <a:rPr lang="fr-FR" sz="1200" dirty="0">
                          <a:solidFill>
                            <a:schemeClr val="tx1"/>
                          </a:solidFill>
                          <a:effectLst/>
                        </a:rPr>
                        <a:t>C’est moi qui suis trop sensible. </a:t>
                      </a:r>
                      <a:endParaRPr lang="fr-FR" sz="1200" dirty="0">
                        <a:solidFill>
                          <a:schemeClr val="tx1"/>
                        </a:solidFill>
                        <a:effectLst/>
                        <a:latin typeface="Calibri"/>
                        <a:ea typeface="Calibri"/>
                        <a:cs typeface="Times New Roman"/>
                      </a:endParaRPr>
                    </a:p>
                  </a:txBody>
                  <a:tcPr marL="0" marR="0" marT="0" marB="0">
                    <a:noFill/>
                  </a:tcPr>
                </a:tc>
              </a:tr>
              <a:tr h="2164802">
                <a:tc>
                  <a:txBody>
                    <a:bodyPr/>
                    <a:lstStyle/>
                    <a:p>
                      <a:pPr marL="228600" algn="just">
                        <a:lnSpc>
                          <a:spcPct val="115000"/>
                        </a:lnSpc>
                        <a:spcAft>
                          <a:spcPts val="600"/>
                        </a:spcAft>
                      </a:pPr>
                      <a:r>
                        <a:rPr lang="fr-FR" sz="1200">
                          <a:solidFill>
                            <a:schemeClr val="tx1"/>
                          </a:solidFill>
                          <a:effectLst/>
                        </a:rPr>
                        <a:t> </a:t>
                      </a:r>
                    </a:p>
                    <a:p>
                      <a:pPr marL="228600" algn="just">
                        <a:lnSpc>
                          <a:spcPct val="115000"/>
                        </a:lnSpc>
                        <a:spcAft>
                          <a:spcPts val="600"/>
                        </a:spcAft>
                      </a:pPr>
                      <a:r>
                        <a:rPr lang="fr-FR" sz="1200">
                          <a:solidFill>
                            <a:schemeClr val="tx1"/>
                          </a:solidFill>
                          <a:effectLst/>
                        </a:rPr>
                        <a:t> </a:t>
                      </a:r>
                    </a:p>
                    <a:p>
                      <a:pPr marL="228600" algn="just">
                        <a:lnSpc>
                          <a:spcPct val="115000"/>
                        </a:lnSpc>
                        <a:spcAft>
                          <a:spcPts val="600"/>
                        </a:spcAft>
                      </a:pPr>
                      <a:r>
                        <a:rPr lang="fr-FR" sz="1200">
                          <a:solidFill>
                            <a:schemeClr val="tx1"/>
                          </a:solidFill>
                          <a:effectLst/>
                        </a:rPr>
                        <a:t>Culpabilité </a:t>
                      </a:r>
                      <a:endParaRPr lang="fr-FR" sz="1200">
                        <a:solidFill>
                          <a:schemeClr val="tx1"/>
                        </a:solidFill>
                        <a:effectLst/>
                        <a:latin typeface="Calibri"/>
                        <a:ea typeface="Calibri"/>
                        <a:cs typeface="Times New Roman"/>
                      </a:endParaRPr>
                    </a:p>
                  </a:txBody>
                  <a:tcPr marL="0" marR="0" marT="0" marB="0">
                    <a:noFill/>
                  </a:tcPr>
                </a:tc>
                <a:tc>
                  <a:txBody>
                    <a:bodyPr/>
                    <a:lstStyle/>
                    <a:p>
                      <a:pPr marL="228600">
                        <a:lnSpc>
                          <a:spcPct val="115000"/>
                        </a:lnSpc>
                        <a:spcAft>
                          <a:spcPts val="600"/>
                        </a:spcAft>
                      </a:pPr>
                      <a:r>
                        <a:rPr lang="fr-FR" sz="1200" dirty="0">
                          <a:solidFill>
                            <a:schemeClr val="tx1"/>
                          </a:solidFill>
                          <a:effectLst/>
                        </a:rPr>
                        <a:t>Auto-disqualification des engagements existentiels et interdits personnels</a:t>
                      </a:r>
                      <a:r>
                        <a:rPr lang="fr-FR" sz="1200" dirty="0" smtClean="0">
                          <a:solidFill>
                            <a:schemeClr val="tx1"/>
                          </a:solidFill>
                          <a:effectLst/>
                        </a:rPr>
                        <a:t>.</a:t>
                      </a:r>
                    </a:p>
                    <a:p>
                      <a:pPr marL="228600">
                        <a:lnSpc>
                          <a:spcPct val="115000"/>
                        </a:lnSpc>
                        <a:spcAft>
                          <a:spcPts val="600"/>
                        </a:spcAft>
                      </a:pPr>
                      <a:endParaRPr lang="fr-FR" sz="1200" dirty="0">
                        <a:solidFill>
                          <a:schemeClr val="tx1"/>
                        </a:solidFill>
                        <a:effectLst/>
                      </a:endParaRPr>
                    </a:p>
                    <a:p>
                      <a:pPr marL="228600">
                        <a:lnSpc>
                          <a:spcPct val="115000"/>
                        </a:lnSpc>
                        <a:spcAft>
                          <a:spcPts val="600"/>
                        </a:spcAft>
                      </a:pPr>
                      <a:r>
                        <a:rPr lang="fr-FR" sz="1200" dirty="0">
                          <a:solidFill>
                            <a:schemeClr val="tx1"/>
                          </a:solidFill>
                          <a:effectLst/>
                        </a:rPr>
                        <a:t>Ex : Ce doit être mon destin. Je ne suis pas à la hauteur, je n’ai que ce que je mérite. Je n’en fais pas </a:t>
                      </a:r>
                      <a:r>
                        <a:rPr lang="fr-FR" sz="1200" dirty="0" smtClean="0">
                          <a:solidFill>
                            <a:schemeClr val="tx1"/>
                          </a:solidFill>
                          <a:effectLst/>
                        </a:rPr>
                        <a:t>assez.… </a:t>
                      </a:r>
                      <a:endParaRPr lang="fr-FR" sz="1200" dirty="0">
                        <a:solidFill>
                          <a:schemeClr val="tx1"/>
                        </a:solidFill>
                        <a:effectLst/>
                        <a:latin typeface="Calibri"/>
                        <a:ea typeface="Calibri"/>
                        <a:cs typeface="Times New Roman"/>
                      </a:endParaRPr>
                    </a:p>
                  </a:txBody>
                  <a:tcPr marL="0" marR="0" marT="0" marB="0">
                    <a:noFill/>
                  </a:tcPr>
                </a:tc>
                <a:tc>
                  <a:txBody>
                    <a:bodyPr/>
                    <a:lstStyle/>
                    <a:p>
                      <a:pPr marL="228600">
                        <a:lnSpc>
                          <a:spcPct val="115000"/>
                        </a:lnSpc>
                        <a:spcAft>
                          <a:spcPts val="600"/>
                        </a:spcAft>
                      </a:pPr>
                      <a:r>
                        <a:rPr lang="fr-FR" sz="1200" dirty="0">
                          <a:solidFill>
                            <a:schemeClr val="tx1"/>
                          </a:solidFill>
                          <a:effectLst/>
                        </a:rPr>
                        <a:t>Auto-disqualification de ses valeurs fondatrices</a:t>
                      </a:r>
                    </a:p>
                    <a:p>
                      <a:pPr marL="228600">
                        <a:lnSpc>
                          <a:spcPct val="115000"/>
                        </a:lnSpc>
                        <a:spcAft>
                          <a:spcPts val="600"/>
                        </a:spcAft>
                      </a:pPr>
                      <a:r>
                        <a:rPr lang="fr-FR" sz="1200" dirty="0">
                          <a:solidFill>
                            <a:schemeClr val="tx1"/>
                          </a:solidFill>
                          <a:effectLst/>
                        </a:rPr>
                        <a:t> </a:t>
                      </a:r>
                      <a:endParaRPr lang="fr-FR" sz="1200" dirty="0" smtClean="0">
                        <a:solidFill>
                          <a:schemeClr val="tx1"/>
                        </a:solidFill>
                        <a:effectLst/>
                      </a:endParaRPr>
                    </a:p>
                    <a:p>
                      <a:pPr marL="228600">
                        <a:lnSpc>
                          <a:spcPct val="115000"/>
                        </a:lnSpc>
                        <a:spcAft>
                          <a:spcPts val="600"/>
                        </a:spcAft>
                      </a:pPr>
                      <a:endParaRPr lang="fr-FR" sz="1200" dirty="0">
                        <a:solidFill>
                          <a:schemeClr val="tx1"/>
                        </a:solidFill>
                        <a:effectLst/>
                      </a:endParaRPr>
                    </a:p>
                  </a:txBody>
                  <a:tcPr marL="0" marR="0" marT="0" marB="0">
                    <a:noFill/>
                  </a:tcPr>
                </a:tc>
              </a:tr>
            </a:tbl>
          </a:graphicData>
        </a:graphic>
      </p:graphicFrame>
    </p:spTree>
    <p:extLst>
      <p:ext uri="{BB962C8B-B14F-4D97-AF65-F5344CB8AC3E}">
        <p14:creationId xmlns:p14="http://schemas.microsoft.com/office/powerpoint/2010/main" val="2138034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val="1358923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Repérer et décoder le harcèlement</a:t>
            </a:r>
            <a:endParaRPr lang="fr-FR" dirty="0"/>
          </a:p>
        </p:txBody>
      </p:sp>
      <p:sp>
        <p:nvSpPr>
          <p:cNvPr id="3" name="Espace réservé du contenu 2"/>
          <p:cNvSpPr>
            <a:spLocks noGrp="1"/>
          </p:cNvSpPr>
          <p:nvPr>
            <p:ph idx="1"/>
          </p:nvPr>
        </p:nvSpPr>
        <p:spPr/>
        <p:txBody>
          <a:bodyPr>
            <a:normAutofit/>
          </a:bodyPr>
          <a:lstStyle/>
          <a:p>
            <a:r>
              <a:rPr lang="fr-FR" dirty="0" smtClean="0"/>
              <a:t>D’un point de vue psycho-criminologique, il faut :</a:t>
            </a:r>
          </a:p>
          <a:p>
            <a:pPr lvl="1">
              <a:buFont typeface="Wingdings" panose="05000000000000000000" pitchFamily="2" charset="2"/>
              <a:buChar char="Ø"/>
            </a:pPr>
            <a:r>
              <a:rPr lang="fr-FR" i="1" dirty="0" smtClean="0"/>
              <a:t>Une imposture</a:t>
            </a:r>
          </a:p>
          <a:p>
            <a:pPr lvl="1">
              <a:buFont typeface="Wingdings" panose="05000000000000000000" pitchFamily="2" charset="2"/>
              <a:buChar char="Ø"/>
            </a:pPr>
            <a:r>
              <a:rPr lang="fr-FR" i="1" dirty="0" smtClean="0"/>
              <a:t>Un site </a:t>
            </a:r>
          </a:p>
          <a:p>
            <a:pPr lvl="1">
              <a:buFont typeface="Wingdings" panose="05000000000000000000" pitchFamily="2" charset="2"/>
              <a:buChar char="Ø"/>
            </a:pPr>
            <a:r>
              <a:rPr lang="fr-FR" i="1" dirty="0" smtClean="0"/>
              <a:t>Des cibles</a:t>
            </a:r>
          </a:p>
          <a:p>
            <a:pPr lvl="1">
              <a:buFont typeface="Wingdings" panose="05000000000000000000" pitchFamily="2" charset="2"/>
              <a:buChar char="Ø"/>
            </a:pPr>
            <a:r>
              <a:rPr lang="fr-FR" i="1" dirty="0" smtClean="0"/>
              <a:t>Un milieu </a:t>
            </a:r>
          </a:p>
          <a:p>
            <a:pPr lvl="1">
              <a:buFont typeface="Wingdings" panose="05000000000000000000" pitchFamily="2" charset="2"/>
              <a:buChar char="Ø"/>
            </a:pPr>
            <a:r>
              <a:rPr lang="fr-FR" i="1" dirty="0" smtClean="0"/>
              <a:t>Des stratégies </a:t>
            </a:r>
          </a:p>
          <a:p>
            <a:pPr lvl="1">
              <a:buFont typeface="Wingdings" panose="05000000000000000000" pitchFamily="2" charset="2"/>
              <a:buChar char="Ø"/>
            </a:pPr>
            <a:r>
              <a:rPr lang="fr-FR" i="1" dirty="0" smtClean="0"/>
              <a:t>Des auto-désaveux</a:t>
            </a:r>
            <a:endParaRPr lang="fr-FR" i="1" dirty="0"/>
          </a:p>
        </p:txBody>
      </p:sp>
    </p:spTree>
    <p:extLst>
      <p:ext uri="{BB962C8B-B14F-4D97-AF65-F5344CB8AC3E}">
        <p14:creationId xmlns:p14="http://schemas.microsoft.com/office/powerpoint/2010/main" val="411709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sites</a:t>
            </a:r>
            <a:endParaRPr lang="fr-FR" dirty="0"/>
          </a:p>
        </p:txBody>
      </p:sp>
      <p:sp>
        <p:nvSpPr>
          <p:cNvPr id="3" name="Espace réservé du contenu 2"/>
          <p:cNvSpPr>
            <a:spLocks noGrp="1"/>
          </p:cNvSpPr>
          <p:nvPr>
            <p:ph idx="1"/>
          </p:nvPr>
        </p:nvSpPr>
        <p:spPr/>
        <p:txBody>
          <a:bodyPr>
            <a:noAutofit/>
          </a:bodyPr>
          <a:lstStyle/>
          <a:p>
            <a:r>
              <a:rPr lang="fr-FR" sz="2400" dirty="0" smtClean="0"/>
              <a:t>Un SITE est un espace socio-anthropologique par lequel tout un chacun fait l’apprentissage et l’exercice de l’altérité et du lien social suivant </a:t>
            </a:r>
            <a:r>
              <a:rPr lang="fr-FR" sz="2400" dirty="0" smtClean="0"/>
              <a:t>les règles, usages, lois qui le régissent a priori. </a:t>
            </a:r>
            <a:r>
              <a:rPr lang="fr-FR" sz="2400" dirty="0" smtClean="0"/>
              <a:t>Les sites soutiennent </a:t>
            </a:r>
            <a:r>
              <a:rPr lang="fr-FR" sz="2400" dirty="0" smtClean="0"/>
              <a:t>des parcours anthropologiques/existentiels</a:t>
            </a:r>
          </a:p>
          <a:p>
            <a:pPr marL="0" indent="0">
              <a:buNone/>
            </a:pPr>
            <a:endParaRPr lang="fr-FR" sz="2400" dirty="0" smtClean="0"/>
          </a:p>
          <a:p>
            <a:r>
              <a:rPr lang="fr-FR" sz="2400" dirty="0" smtClean="0"/>
              <a:t>Un site va être pris en otage, détourné dans ses enjeux et; dé règlementé et </a:t>
            </a:r>
            <a:r>
              <a:rPr lang="fr-FR" sz="2400" dirty="0" err="1" smtClean="0"/>
              <a:t>re</a:t>
            </a:r>
            <a:r>
              <a:rPr lang="fr-FR" sz="2400" dirty="0" smtClean="0"/>
              <a:t> réglementé de façon unilatérale et arbitraire. </a:t>
            </a:r>
          </a:p>
          <a:p>
            <a:pPr marL="0" indent="0">
              <a:buNone/>
            </a:pPr>
            <a:endParaRPr lang="fr-FR" sz="2400" dirty="0" smtClean="0"/>
          </a:p>
          <a:p>
            <a:r>
              <a:rPr lang="fr-FR" sz="2400" dirty="0" smtClean="0"/>
              <a:t>Suivant le site dont il se saisit, le harcèlement va prendre des formes différentes : harcèlement proprement dit, troubles du voisinage, « </a:t>
            </a:r>
            <a:r>
              <a:rPr lang="fr-FR" sz="2400" dirty="0" err="1" smtClean="0"/>
              <a:t>conjugopathie</a:t>
            </a:r>
            <a:r>
              <a:rPr lang="fr-FR" sz="2400" dirty="0" smtClean="0"/>
              <a:t> », « risques psychosociaux »...</a:t>
            </a:r>
            <a:endParaRPr lang="fr-FR" sz="2400" dirty="0"/>
          </a:p>
        </p:txBody>
      </p:sp>
    </p:spTree>
    <p:extLst>
      <p:ext uri="{BB962C8B-B14F-4D97-AF65-F5344CB8AC3E}">
        <p14:creationId xmlns:p14="http://schemas.microsoft.com/office/powerpoint/2010/main" val="1533410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Imposture</a:t>
            </a:r>
            <a:endParaRPr lang="fr-FR" dirty="0"/>
          </a:p>
        </p:txBody>
      </p:sp>
      <p:sp>
        <p:nvSpPr>
          <p:cNvPr id="3" name="Espace réservé du contenu 2"/>
          <p:cNvSpPr>
            <a:spLocks noGrp="1"/>
          </p:cNvSpPr>
          <p:nvPr>
            <p:ph idx="1"/>
          </p:nvPr>
        </p:nvSpPr>
        <p:spPr>
          <a:ln>
            <a:solidFill>
              <a:schemeClr val="accent1"/>
            </a:solidFill>
          </a:ln>
        </p:spPr>
        <p:txBody>
          <a:bodyPr>
            <a:normAutofit fontScale="77500" lnSpcReduction="20000"/>
          </a:bodyPr>
          <a:lstStyle/>
          <a:p>
            <a:r>
              <a:rPr lang="fr-FR" dirty="0" smtClean="0"/>
              <a:t>Prendre et imposer à autrui une place indue: donner </a:t>
            </a:r>
            <a:r>
              <a:rPr lang="fr-FR" dirty="0"/>
              <a:t>à croire  par ses paroles et ses actes qu’on détient un pouvoir, sinon le pouvoir : </a:t>
            </a:r>
          </a:p>
          <a:p>
            <a:pPr lvl="0"/>
            <a:r>
              <a:rPr lang="fr-FR" dirty="0"/>
              <a:t>pouvoir de savoir ce qui fait Bien et Bon pour un autre et d’en être l’initiateur, le maitre à penser et à agir, l’acteur providentiel et  incontournable…</a:t>
            </a:r>
          </a:p>
          <a:p>
            <a:pPr lvl="0"/>
            <a:r>
              <a:rPr lang="fr-FR" dirty="0"/>
              <a:t>pouvoir de détenir les normes et les valeurs communes définitoires du Vrai, du Juste, du correct… au titre duquel s’affirme </a:t>
            </a:r>
            <a:r>
              <a:rPr lang="fr-FR" dirty="0" smtClean="0"/>
              <a:t>de </a:t>
            </a:r>
            <a:r>
              <a:rPr lang="fr-FR" dirty="0"/>
              <a:t>« </a:t>
            </a:r>
            <a:r>
              <a:rPr lang="fr-FR" dirty="0" smtClean="0"/>
              <a:t>pleins-pouvoirs, pleins-savoirs » (« toute-puissance</a:t>
            </a:r>
            <a:r>
              <a:rPr lang="fr-FR" dirty="0"/>
              <a:t> </a:t>
            </a:r>
            <a:r>
              <a:rPr lang="fr-FR" dirty="0" smtClean="0"/>
              <a:t>»),  </a:t>
            </a:r>
            <a:r>
              <a:rPr lang="fr-FR" dirty="0" err="1"/>
              <a:t>cad</a:t>
            </a:r>
            <a:r>
              <a:rPr lang="fr-FR" dirty="0"/>
              <a:t>  une position qui ne s’autorise que d’elle-même et fait fi des résistances auxquelles elle peut se heurter sinon pour se nourrir </a:t>
            </a:r>
            <a:r>
              <a:rPr lang="fr-FR" dirty="0" smtClean="0"/>
              <a:t>d’elles</a:t>
            </a:r>
            <a:endParaRPr lang="fr-FR" dirty="0"/>
          </a:p>
          <a:p>
            <a:endParaRPr lang="fr-FR" dirty="0"/>
          </a:p>
        </p:txBody>
      </p:sp>
    </p:spTree>
    <p:extLst>
      <p:ext uri="{BB962C8B-B14F-4D97-AF65-F5344CB8AC3E}">
        <p14:creationId xmlns:p14="http://schemas.microsoft.com/office/powerpoint/2010/main" val="1207905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cibles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Les cibles sont tout ce qui se donne comme les moyens ou modalités nécessaires de mettre en œuvre ces parcours anthropologiques, tout ce que chacun d’entre eux nécessite pour être soutenu. </a:t>
            </a:r>
          </a:p>
          <a:p>
            <a:pPr marL="0" indent="0">
              <a:buNone/>
            </a:pPr>
            <a:endParaRPr lang="fr-FR" dirty="0" smtClean="0"/>
          </a:p>
          <a:p>
            <a:r>
              <a:rPr lang="fr-FR" dirty="0" smtClean="0"/>
              <a:t>Selon les sites, ces modalités prennent des formes différentes et seront plus ou moins sollicitées </a:t>
            </a:r>
          </a:p>
        </p:txBody>
      </p:sp>
    </p:spTree>
    <p:extLst>
      <p:ext uri="{BB962C8B-B14F-4D97-AF65-F5344CB8AC3E}">
        <p14:creationId xmlns:p14="http://schemas.microsoft.com/office/powerpoint/2010/main" val="49828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D</a:t>
            </a:r>
            <a:r>
              <a:rPr lang="fr-FR" dirty="0" smtClean="0"/>
              <a:t>es cibles et de leurs atteintes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harcèlement va s’en prendre à l’un ou plusieurs de ces éléments du lien social en jeu, cela de façon non aléatoire : celui ou ceux qui sont en défaut chez le harceleur, qui lui font « envie » chez l’autre et deviennent objets d’appropriation ou de destruction… </a:t>
            </a:r>
          </a:p>
          <a:p>
            <a:r>
              <a:rPr lang="fr-FR" dirty="0" smtClean="0"/>
              <a:t>Le « profit » qu’il en retire est moins matériel que « symbolique » : c’est avant tout une prise ou un contrôle sur l’autre, ou sa destruction, qui est visé.</a:t>
            </a:r>
          </a:p>
          <a:p>
            <a:endParaRPr lang="fr-FR" dirty="0"/>
          </a:p>
        </p:txBody>
      </p:sp>
    </p:spTree>
    <p:extLst>
      <p:ext uri="{BB962C8B-B14F-4D97-AF65-F5344CB8AC3E}">
        <p14:creationId xmlns:p14="http://schemas.microsoft.com/office/powerpoint/2010/main" val="4004304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trame du harcèlement</a:t>
            </a:r>
            <a:endParaRPr lang="fr-FR" dirty="0"/>
          </a:p>
        </p:txBody>
      </p:sp>
      <p:sp>
        <p:nvSpPr>
          <p:cNvPr id="3" name="Espace réservé du contenu 2"/>
          <p:cNvSpPr>
            <a:spLocks noGrp="1"/>
          </p:cNvSpPr>
          <p:nvPr>
            <p:ph idx="1"/>
          </p:nvPr>
        </p:nvSpPr>
        <p:spPr/>
        <p:txBody>
          <a:bodyPr>
            <a:normAutofit fontScale="85000" lnSpcReduction="10000"/>
          </a:bodyPr>
          <a:lstStyle/>
          <a:p>
            <a:pPr lvl="0"/>
            <a:r>
              <a:rPr lang="fr-FR" dirty="0" smtClean="0"/>
              <a:t>TRAME</a:t>
            </a:r>
            <a:r>
              <a:rPr lang="fr-FR" dirty="0"/>
              <a:t> : son  caractère non aléatoire, son insistance, par-delà les cibles </a:t>
            </a:r>
            <a:r>
              <a:rPr lang="fr-FR" dirty="0" smtClean="0"/>
              <a:t>qu’il </a:t>
            </a:r>
            <a:r>
              <a:rPr lang="fr-FR" dirty="0"/>
              <a:t>vise,  à s’en prendre à une dimension structurelle, constitutive, de la relation.</a:t>
            </a:r>
          </a:p>
          <a:p>
            <a:r>
              <a:rPr lang="fr-FR" dirty="0" smtClean="0"/>
              <a:t>Les cibles sont donc des dimensions particulières du lien social et elles trouvent leur explicitation dans la STRUCTURE PARITAIRE, sur la base de l’altérité (création de similitudes et différences identitaires internes/externes) et d’une l’économie de l’altérité (création de valeurs internes/externe et de leur hiérarchie (valeur que l’on accorde aux valeurs))</a:t>
            </a:r>
          </a:p>
          <a:p>
            <a:endParaRPr lang="fr-FR" dirty="0"/>
          </a:p>
        </p:txBody>
      </p:sp>
    </p:spTree>
    <p:extLst>
      <p:ext uri="{BB962C8B-B14F-4D97-AF65-F5344CB8AC3E}">
        <p14:creationId xmlns:p14="http://schemas.microsoft.com/office/powerpoint/2010/main" val="1813770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sites et des cibles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Ce tableau vise à faire apparaître par comparaison (similitudes et différences) :</a:t>
            </a:r>
          </a:p>
          <a:p>
            <a:r>
              <a:rPr lang="fr-FR" dirty="0"/>
              <a:t>- les opportunités offertes par  les différents SITES, sites définis non pas sociologiquement, mais par les cibles privilégiées qu’ils offrent à une prise de pouvoir du fait du des modes de relation qu’ils promeuvent et dont ils sont la concrétisation</a:t>
            </a:r>
          </a:p>
          <a:p>
            <a:r>
              <a:rPr lang="fr-FR" dirty="0"/>
              <a:t>- les similitudes entre certaines des cibles visées et les stratégies développées. C’est le caractère homothétique du harcèlement comme modalité d’atteinte à la parité. Il se veut ainsi faire ressortir la similitude des enjeux du harcèlement, en deçà de l’apparente variété des sites et des cibles. </a:t>
            </a:r>
          </a:p>
          <a:p>
            <a:endParaRPr lang="fr-FR" dirty="0"/>
          </a:p>
        </p:txBody>
      </p:sp>
    </p:spTree>
    <p:extLst>
      <p:ext uri="{BB962C8B-B14F-4D97-AF65-F5344CB8AC3E}">
        <p14:creationId xmlns:p14="http://schemas.microsoft.com/office/powerpoint/2010/main" val="1931767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sz="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377236272"/>
              </p:ext>
            </p:extLst>
          </p:nvPr>
        </p:nvGraphicFramePr>
        <p:xfrm>
          <a:off x="467544" y="404664"/>
          <a:ext cx="8280920" cy="6516404"/>
        </p:xfrm>
        <a:graphic>
          <a:graphicData uri="http://schemas.openxmlformats.org/drawingml/2006/table">
            <a:tbl>
              <a:tblPr firstRow="1" firstCol="1" bandRow="1">
                <a:tableStyleId>{5C22544A-7EE6-4342-B048-85BDC9FD1C3A}</a:tableStyleId>
              </a:tblPr>
              <a:tblGrid>
                <a:gridCol w="847987"/>
                <a:gridCol w="1004497"/>
                <a:gridCol w="1000961"/>
                <a:gridCol w="1008035"/>
                <a:gridCol w="976204"/>
                <a:gridCol w="937296"/>
                <a:gridCol w="1252970"/>
                <a:gridCol w="1252970"/>
              </a:tblGrid>
              <a:tr h="1076842">
                <a:tc>
                  <a:txBody>
                    <a:bodyPr/>
                    <a:lstStyle/>
                    <a:p>
                      <a:pPr>
                        <a:lnSpc>
                          <a:spcPct val="115000"/>
                        </a:lnSpc>
                        <a:spcAft>
                          <a:spcPts val="0"/>
                        </a:spcAft>
                      </a:pPr>
                      <a:r>
                        <a:rPr lang="fr-FR" sz="1400" b="1" dirty="0" smtClean="0">
                          <a:solidFill>
                            <a:schemeClr val="tx1"/>
                          </a:solidFill>
                          <a:effectLst/>
                        </a:rPr>
                        <a:t>cibles/</a:t>
                      </a:r>
                    </a:p>
                    <a:p>
                      <a:pPr>
                        <a:lnSpc>
                          <a:spcPct val="115000"/>
                        </a:lnSpc>
                        <a:spcAft>
                          <a:spcPts val="0"/>
                        </a:spcAft>
                      </a:pPr>
                      <a:endParaRPr lang="fr-FR" sz="1400" b="1" dirty="0" smtClean="0">
                        <a:solidFill>
                          <a:schemeClr val="tx1"/>
                        </a:solidFill>
                        <a:effectLst/>
                      </a:endParaRPr>
                    </a:p>
                    <a:p>
                      <a:pPr>
                        <a:lnSpc>
                          <a:spcPct val="115000"/>
                        </a:lnSpc>
                        <a:spcAft>
                          <a:spcPts val="0"/>
                        </a:spcAft>
                      </a:pPr>
                      <a:r>
                        <a:rPr lang="fr-FR" sz="1400" b="1" dirty="0" smtClean="0">
                          <a:solidFill>
                            <a:schemeClr val="tx1"/>
                          </a:solidFill>
                          <a:effectLst/>
                        </a:rPr>
                        <a:t>/sites</a:t>
                      </a:r>
                      <a:endParaRPr lang="fr-FR" sz="14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SEXUALITÉ</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BIENS COLLECTIFS</a:t>
                      </a:r>
                      <a:r>
                        <a:rPr lang="fr-FR" sz="1000" b="1" baseline="0" dirty="0" smtClean="0">
                          <a:solidFill>
                            <a:schemeClr val="tx1"/>
                          </a:solidFill>
                          <a:effectLst/>
                        </a:rPr>
                        <a:t> ET</a:t>
                      </a:r>
                      <a:r>
                        <a:rPr lang="fr-FR" sz="1000" b="1" dirty="0" smtClean="0">
                          <a:solidFill>
                            <a:schemeClr val="tx1"/>
                          </a:solidFill>
                          <a:effectLst/>
                        </a:rPr>
                        <a:t> AVOIRS PERSONNELS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APPARTENANCES IDENTITÉ, GENRE, ORIGINES, ORIENTATION SEXUELLE, RELIGION…</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TERRITOIRE</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RÉPUTATION</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PROMOTION : L REHERCHE D’UNE</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1000" b="1" dirty="0" smtClean="0">
                          <a:solidFill>
                            <a:schemeClr val="tx1"/>
                          </a:solidFill>
                          <a:effectLst/>
                        </a:rPr>
                        <a:t>Valeur personnelle, mérites, ce à quoi l’on tient</a:t>
                      </a:r>
                      <a:endParaRPr lang="fr-FR" sz="1000" b="1" dirty="0">
                        <a:solidFill>
                          <a:schemeClr val="tx1"/>
                        </a:solidFill>
                        <a:effectLst/>
                        <a:latin typeface="Calibri"/>
                        <a:ea typeface="Calibri"/>
                        <a:cs typeface="Times New Roman"/>
                      </a:endParaRPr>
                    </a:p>
                  </a:txBody>
                  <a:tcPr marL="31626" marR="31626" marT="0" marB="0">
                    <a:noFill/>
                  </a:tcPr>
                </a:tc>
              </a:tr>
              <a:tr h="828573">
                <a:tc>
                  <a:txBody>
                    <a:bodyPr/>
                    <a:lstStyle/>
                    <a:p>
                      <a:pPr>
                        <a:lnSpc>
                          <a:spcPct val="115000"/>
                        </a:lnSpc>
                        <a:spcAft>
                          <a:spcPts val="0"/>
                        </a:spcAft>
                      </a:pPr>
                      <a:r>
                        <a:rPr lang="fr-FR" sz="1000" b="1" dirty="0" smtClean="0">
                          <a:solidFill>
                            <a:schemeClr val="tx1"/>
                          </a:solidFill>
                          <a:effectLst/>
                        </a:rPr>
                        <a:t>COUPLE</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Viols conjugaux</a:t>
                      </a:r>
                    </a:p>
                    <a:p>
                      <a:pPr>
                        <a:lnSpc>
                          <a:spcPct val="115000"/>
                        </a:lnSpc>
                        <a:spcAft>
                          <a:spcPts val="0"/>
                        </a:spcAft>
                      </a:pPr>
                      <a:r>
                        <a:rPr lang="fr-FR" sz="900" b="1" dirty="0">
                          <a:solidFill>
                            <a:schemeClr val="tx1"/>
                          </a:solidFill>
                          <a:effectLst/>
                        </a:rPr>
                        <a:t>Violences sexuelles</a:t>
                      </a:r>
                    </a:p>
                    <a:p>
                      <a:pPr>
                        <a:lnSpc>
                          <a:spcPct val="115000"/>
                        </a:lnSpc>
                        <a:spcAft>
                          <a:spcPts val="0"/>
                        </a:spcAft>
                      </a:pPr>
                      <a:r>
                        <a:rPr lang="fr-FR" sz="900" b="1" dirty="0">
                          <a:solidFill>
                            <a:schemeClr val="tx1"/>
                          </a:solidFill>
                          <a:effectLst/>
                        </a:rPr>
                        <a:t>Pratiques sexuelles </a:t>
                      </a:r>
                      <a:r>
                        <a:rPr lang="fr-FR" sz="900" b="1" dirty="0" smtClean="0">
                          <a:solidFill>
                            <a:schemeClr val="tx1"/>
                          </a:solidFill>
                          <a:effectLst/>
                        </a:rPr>
                        <a:t>contraintes</a:t>
                      </a:r>
                    </a:p>
                    <a:p>
                      <a:pPr>
                        <a:lnSpc>
                          <a:spcPct val="115000"/>
                        </a:lnSpc>
                        <a:spcAft>
                          <a:spcPts val="0"/>
                        </a:spcAft>
                      </a:pPr>
                      <a:r>
                        <a:rPr lang="fr-FR" sz="900" b="1" dirty="0" smtClean="0">
                          <a:solidFill>
                            <a:schemeClr val="tx1"/>
                          </a:solidFill>
                          <a:effectLst/>
                          <a:latin typeface="Calibri"/>
                          <a:ea typeface="Calibri"/>
                          <a:cs typeface="Times New Roman"/>
                        </a:rPr>
                        <a:t>Tromperies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Violences </a:t>
                      </a:r>
                      <a:r>
                        <a:rPr lang="fr-FR" sz="900" b="1" dirty="0" smtClean="0">
                          <a:solidFill>
                            <a:schemeClr val="tx1"/>
                          </a:solidFill>
                          <a:effectLst/>
                        </a:rPr>
                        <a:t>économiques,</a:t>
                      </a:r>
                      <a:endParaRPr lang="fr-FR" sz="900" b="1" dirty="0">
                        <a:solidFill>
                          <a:schemeClr val="tx1"/>
                        </a:solidFill>
                        <a:effectLst/>
                      </a:endParaRPr>
                    </a:p>
                    <a:p>
                      <a:pPr>
                        <a:lnSpc>
                          <a:spcPct val="115000"/>
                        </a:lnSpc>
                        <a:spcAft>
                          <a:spcPts val="0"/>
                        </a:spcAft>
                      </a:pPr>
                      <a:r>
                        <a:rPr lang="fr-FR" sz="900" b="1" dirty="0">
                          <a:solidFill>
                            <a:schemeClr val="tx1"/>
                          </a:solidFill>
                          <a:effectLst/>
                        </a:rPr>
                        <a:t>spoliations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Attaques des familles d’origine, des collègues, </a:t>
                      </a:r>
                      <a:r>
                        <a:rPr lang="fr-FR" sz="900" b="1" dirty="0" smtClean="0">
                          <a:solidFill>
                            <a:schemeClr val="tx1"/>
                          </a:solidFill>
                          <a:effectLst/>
                        </a:rPr>
                        <a:t>des relations </a:t>
                      </a:r>
                      <a:r>
                        <a:rPr lang="fr-FR" sz="900" b="1" dirty="0">
                          <a:solidFill>
                            <a:schemeClr val="tx1"/>
                          </a:solidFill>
                          <a:effectLst/>
                        </a:rPr>
                        <a:t>amicales…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Non respect des espaces d’’intimité, du privé</a:t>
                      </a:r>
                      <a:endParaRPr lang="fr-FR" sz="900" b="1">
                        <a:solidFill>
                          <a:schemeClr val="tx1"/>
                        </a:solidFill>
                        <a:effectLst/>
                        <a:latin typeface="Calibri"/>
                        <a:ea typeface="Calibri"/>
                        <a:cs typeface="Times New Roman"/>
                      </a:endParaRPr>
                    </a:p>
                  </a:txBody>
                  <a:tcPr marL="31626" marR="31626" marT="0" marB="0">
                    <a:no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900" b="1" dirty="0" smtClean="0">
                          <a:solidFill>
                            <a:schemeClr val="tx1"/>
                          </a:solidFill>
                          <a:effectLst/>
                          <a:latin typeface="+mn-lt"/>
                          <a:ea typeface="+mn-ea"/>
                          <a:cs typeface="+mn-cs"/>
                        </a:rPr>
                        <a:t>Humiliations</a:t>
                      </a:r>
                      <a:r>
                        <a:rPr lang="fr-FR" sz="900" b="1" baseline="0" dirty="0" smtClean="0">
                          <a:solidFill>
                            <a:schemeClr val="tx1"/>
                          </a:solidFill>
                          <a:effectLst/>
                          <a:latin typeface="+mn-lt"/>
                          <a:ea typeface="+mn-ea"/>
                          <a:cs typeface="+mn-cs"/>
                        </a:rPr>
                        <a:t> publiques</a:t>
                      </a:r>
                      <a:endParaRPr lang="fr-FR" sz="900" b="1" dirty="0" smtClean="0">
                        <a:solidFill>
                          <a:schemeClr val="tx1"/>
                        </a:solidFill>
                        <a:effectLst/>
                        <a:latin typeface="+mn-lt"/>
                        <a:ea typeface="Calibri"/>
                        <a:cs typeface="Times New Roman"/>
                      </a:endParaRPr>
                    </a:p>
                    <a:p>
                      <a:pPr>
                        <a:lnSpc>
                          <a:spcPct val="115000"/>
                        </a:lnSpc>
                        <a:spcAft>
                          <a:spcPts val="0"/>
                        </a:spcAft>
                      </a:pP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psychologiques : démérites, honte</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725002">
                <a:tc>
                  <a:txBody>
                    <a:bodyPr/>
                    <a:lstStyle/>
                    <a:p>
                      <a:pPr>
                        <a:lnSpc>
                          <a:spcPct val="115000"/>
                        </a:lnSpc>
                        <a:spcAft>
                          <a:spcPts val="0"/>
                        </a:spcAft>
                      </a:pPr>
                      <a:r>
                        <a:rPr lang="fr-FR" sz="1000" b="1" dirty="0" smtClean="0">
                          <a:solidFill>
                            <a:schemeClr val="tx1"/>
                          </a:solidFill>
                          <a:effectLst/>
                        </a:rPr>
                        <a:t>FAMILLE</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Abus sexuels incestueux</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Violences </a:t>
                      </a:r>
                      <a:r>
                        <a:rPr lang="fr-FR" sz="900" b="1" dirty="0" smtClean="0">
                          <a:solidFill>
                            <a:schemeClr val="tx1"/>
                          </a:solidFill>
                          <a:effectLst/>
                        </a:rPr>
                        <a:t>économiques,</a:t>
                      </a:r>
                      <a:endParaRPr lang="fr-FR" sz="900" b="1" dirty="0">
                        <a:solidFill>
                          <a:schemeClr val="tx1"/>
                        </a:solidFill>
                        <a:effectLst/>
                      </a:endParaRPr>
                    </a:p>
                    <a:p>
                      <a:pPr>
                        <a:lnSpc>
                          <a:spcPct val="115000"/>
                        </a:lnSpc>
                        <a:spcAft>
                          <a:spcPts val="0"/>
                        </a:spcAft>
                      </a:pPr>
                      <a:r>
                        <a:rPr lang="fr-FR" sz="900" b="1" dirty="0">
                          <a:solidFill>
                            <a:schemeClr val="tx1"/>
                          </a:solidFill>
                          <a:effectLst/>
                        </a:rPr>
                        <a:t>spoliations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Attaques des familles d’origine</a:t>
                      </a:r>
                    </a:p>
                    <a:p>
                      <a:pPr>
                        <a:lnSpc>
                          <a:spcPct val="115000"/>
                        </a:lnSpc>
                        <a:spcAft>
                          <a:spcPts val="0"/>
                        </a:spcAft>
                      </a:pPr>
                      <a:r>
                        <a:rPr lang="fr-FR" sz="900" b="1">
                          <a:solidFill>
                            <a:schemeClr val="tx1"/>
                          </a:solidFill>
                          <a:effectLst/>
                        </a:rPr>
                        <a:t>Racisme dans la famillle</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Climats incestuels</a:t>
                      </a:r>
                      <a:endParaRPr lang="fr-FR" sz="900" b="1">
                        <a:solidFill>
                          <a:schemeClr val="tx1"/>
                        </a:solidFill>
                        <a:effectLst/>
                        <a:latin typeface="Calibri"/>
                        <a:ea typeface="Calibri"/>
                        <a:cs typeface="Times New Roman"/>
                      </a:endParaRPr>
                    </a:p>
                  </a:txBody>
                  <a:tcPr marL="31626" marR="31626" marT="0" marB="0">
                    <a:no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900" b="1" dirty="0" smtClean="0">
                          <a:solidFill>
                            <a:schemeClr val="tx1"/>
                          </a:solidFill>
                          <a:effectLst/>
                          <a:latin typeface="+mn-lt"/>
                          <a:ea typeface="+mn-ea"/>
                          <a:cs typeface="+mn-cs"/>
                        </a:rPr>
                        <a:t>Humiliations</a:t>
                      </a:r>
                      <a:r>
                        <a:rPr lang="fr-FR" sz="900" b="1" baseline="0" dirty="0" smtClean="0">
                          <a:solidFill>
                            <a:schemeClr val="tx1"/>
                          </a:solidFill>
                          <a:effectLst/>
                          <a:latin typeface="+mn-lt"/>
                          <a:ea typeface="+mn-ea"/>
                          <a:cs typeface="+mn-cs"/>
                        </a:rPr>
                        <a:t> publiques</a:t>
                      </a:r>
                      <a:endParaRPr lang="fr-FR" sz="900" b="1" dirty="0" smtClean="0">
                        <a:solidFill>
                          <a:schemeClr val="tx1"/>
                        </a:solidFill>
                        <a:effectLst/>
                        <a:latin typeface="+mn-lt"/>
                        <a:ea typeface="Calibri"/>
                        <a:cs typeface="Times New Roman"/>
                      </a:endParaRPr>
                    </a:p>
                    <a:p>
                      <a:pPr>
                        <a:lnSpc>
                          <a:spcPct val="115000"/>
                        </a:lnSpc>
                        <a:spcAft>
                          <a:spcPts val="0"/>
                        </a:spcAft>
                      </a:pP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Le génie et le malade désignés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675700">
                <a:tc>
                  <a:txBody>
                    <a:bodyPr/>
                    <a:lstStyle/>
                    <a:p>
                      <a:pPr>
                        <a:lnSpc>
                          <a:spcPct val="115000"/>
                        </a:lnSpc>
                        <a:spcAft>
                          <a:spcPts val="0"/>
                        </a:spcAft>
                      </a:pPr>
                      <a:r>
                        <a:rPr lang="fr-FR" sz="1000" b="1" dirty="0" smtClean="0">
                          <a:solidFill>
                            <a:schemeClr val="tx1"/>
                          </a:solidFill>
                          <a:effectLst/>
                        </a:rPr>
                        <a:t>VOISINAGE</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 </a:t>
                      </a:r>
                      <a:r>
                        <a:rPr lang="fr-FR" sz="900" b="1" dirty="0" smtClean="0">
                          <a:solidFill>
                            <a:schemeClr val="tx1"/>
                          </a:solidFill>
                          <a:effectLst/>
                        </a:rPr>
                        <a:t>?</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Dégradations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discriminations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Empiètements spatiaux, sonores, visuels…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lettres anonymes (corbeaux ) </a:t>
                      </a:r>
                      <a:r>
                        <a:rPr lang="fr-FR" sz="900" b="1" dirty="0" smtClean="0">
                          <a:solidFill>
                            <a:schemeClr val="tx1"/>
                          </a:solidFill>
                          <a:effectLst/>
                        </a:rPr>
                        <a:t>Rumeurs,</a:t>
                      </a:r>
                      <a:r>
                        <a:rPr lang="fr-FR" sz="900" b="1" baseline="0" dirty="0" smtClean="0">
                          <a:solidFill>
                            <a:schemeClr val="tx1"/>
                          </a:solidFill>
                          <a:effectLst/>
                        </a:rPr>
                        <a:t> </a:t>
                      </a:r>
                      <a:r>
                        <a:rPr lang="fr-FR" sz="900" b="1" dirty="0" smtClean="0">
                          <a:solidFill>
                            <a:schemeClr val="tx1"/>
                          </a:solidFill>
                          <a:effectLst/>
                        </a:rPr>
                        <a:t>calomnies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847144">
                <a:tc>
                  <a:txBody>
                    <a:bodyPr/>
                    <a:lstStyle/>
                    <a:p>
                      <a:pPr>
                        <a:lnSpc>
                          <a:spcPct val="115000"/>
                        </a:lnSpc>
                        <a:spcAft>
                          <a:spcPts val="0"/>
                        </a:spcAft>
                      </a:pPr>
                      <a:r>
                        <a:rPr lang="fr-FR" sz="1000" b="1" dirty="0" smtClean="0">
                          <a:solidFill>
                            <a:schemeClr val="tx1"/>
                          </a:solidFill>
                          <a:effectLst/>
                        </a:rPr>
                        <a:t>TRAVAIL</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Harcèlement sexuel</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Répartition arbitraire des moyens de travail (locaux, matériel, outils…)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Exclusions, placardisations, discriminations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 </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Calomnies</a:t>
                      </a:r>
                    </a:p>
                    <a:p>
                      <a:pPr>
                        <a:lnSpc>
                          <a:spcPct val="115000"/>
                        </a:lnSpc>
                        <a:spcAft>
                          <a:spcPts val="0"/>
                        </a:spcAft>
                      </a:pPr>
                      <a:r>
                        <a:rPr lang="fr-FR" sz="900" b="1">
                          <a:solidFill>
                            <a:schemeClr val="tx1"/>
                          </a:solidFill>
                          <a:effectLst/>
                        </a:rPr>
                        <a:t>Rumeurs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Promotion canapé</a:t>
                      </a:r>
                    </a:p>
                    <a:p>
                      <a:pPr>
                        <a:lnSpc>
                          <a:spcPct val="115000"/>
                        </a:lnSpc>
                        <a:spcAft>
                          <a:spcPts val="0"/>
                        </a:spcAft>
                      </a:pPr>
                      <a:r>
                        <a:rPr lang="fr-FR" sz="900" b="1">
                          <a:solidFill>
                            <a:schemeClr val="tx1"/>
                          </a:solidFill>
                          <a:effectLst/>
                        </a:rPr>
                        <a:t>Coteries</a:t>
                      </a:r>
                    </a:p>
                    <a:p>
                      <a:pPr>
                        <a:lnSpc>
                          <a:spcPct val="115000"/>
                        </a:lnSpc>
                        <a:spcAft>
                          <a:spcPts val="0"/>
                        </a:spcAft>
                      </a:pPr>
                      <a:r>
                        <a:rPr lang="fr-FR" sz="900" b="1">
                          <a:solidFill>
                            <a:schemeClr val="tx1"/>
                          </a:solidFill>
                          <a:effectLst/>
                        </a:rPr>
                        <a:t>Privilèges/corvées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527259">
                <a:tc>
                  <a:txBody>
                    <a:bodyPr/>
                    <a:lstStyle/>
                    <a:p>
                      <a:pPr>
                        <a:lnSpc>
                          <a:spcPct val="115000"/>
                        </a:lnSpc>
                        <a:spcAft>
                          <a:spcPts val="0"/>
                        </a:spcAft>
                      </a:pPr>
                      <a:r>
                        <a:rPr lang="fr-FR" sz="1000" b="1" dirty="0" smtClean="0">
                          <a:solidFill>
                            <a:schemeClr val="tx1"/>
                          </a:solidFill>
                          <a:effectLst/>
                        </a:rPr>
                        <a:t>ECOLE : RELATIONS ENTRE PAIRS</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Harcèlement sexuel</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Rackets</a:t>
                      </a:r>
                    </a:p>
                    <a:p>
                      <a:pPr>
                        <a:lnSpc>
                          <a:spcPct val="115000"/>
                        </a:lnSpc>
                        <a:spcAft>
                          <a:spcPts val="0"/>
                        </a:spcAft>
                      </a:pPr>
                      <a:r>
                        <a:rPr lang="fr-FR" sz="900" b="1">
                          <a:solidFill>
                            <a:schemeClr val="tx1"/>
                          </a:solidFill>
                          <a:effectLst/>
                        </a:rPr>
                        <a:t>Dégradations, vandalisme</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Bizutages, quarantaines, discriminations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 </a:t>
                      </a:r>
                      <a:r>
                        <a:rPr lang="fr-FR" sz="900" b="1" dirty="0" smtClean="0">
                          <a:solidFill>
                            <a:schemeClr val="tx1"/>
                          </a:solidFill>
                          <a:effectLst/>
                        </a:rPr>
                        <a:t>Des espaces interdits ?</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Rumeurs </a:t>
                      </a:r>
                      <a:r>
                        <a:rPr lang="fr-FR" sz="900" b="1" dirty="0" smtClean="0">
                          <a:solidFill>
                            <a:schemeClr val="tx1"/>
                          </a:solidFill>
                          <a:effectLst/>
                        </a:rPr>
                        <a:t>,tapes </a:t>
                      </a:r>
                      <a:r>
                        <a:rPr lang="fr-FR" sz="900" b="1" dirty="0">
                          <a:solidFill>
                            <a:schemeClr val="tx1"/>
                          </a:solidFill>
                          <a:effectLst/>
                        </a:rPr>
                        <a:t>humiliantes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533102">
                <a:tc>
                  <a:txBody>
                    <a:bodyPr/>
                    <a:lstStyle/>
                    <a:p>
                      <a:pPr>
                        <a:lnSpc>
                          <a:spcPct val="115000"/>
                        </a:lnSpc>
                        <a:spcAft>
                          <a:spcPts val="0"/>
                        </a:spcAft>
                      </a:pPr>
                      <a:r>
                        <a:rPr lang="fr-FR" sz="1000" b="1" dirty="0" smtClean="0">
                          <a:solidFill>
                            <a:schemeClr val="tx1"/>
                          </a:solidFill>
                          <a:effectLst/>
                        </a:rPr>
                        <a:t>UNIVERSITÉS. ECOLES</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Harcèlement sexuel</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Bizutages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 </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Coteries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621430">
                <a:tc>
                  <a:txBody>
                    <a:bodyPr/>
                    <a:lstStyle/>
                    <a:p>
                      <a:pPr>
                        <a:lnSpc>
                          <a:spcPct val="115000"/>
                        </a:lnSpc>
                        <a:spcAft>
                          <a:spcPts val="0"/>
                        </a:spcAft>
                      </a:pPr>
                      <a:r>
                        <a:rPr lang="fr-FR" sz="1000" b="1" dirty="0" smtClean="0">
                          <a:solidFill>
                            <a:schemeClr val="tx1"/>
                          </a:solidFill>
                          <a:effectLst/>
                        </a:rPr>
                        <a:t>RUE</a:t>
                      </a:r>
                    </a:p>
                    <a:p>
                      <a:pPr>
                        <a:lnSpc>
                          <a:spcPct val="115000"/>
                        </a:lnSpc>
                        <a:spcAft>
                          <a:spcPts val="0"/>
                        </a:spcAft>
                      </a:pPr>
                      <a:r>
                        <a:rPr lang="fr-FR" sz="1000" b="1" dirty="0" smtClean="0">
                          <a:solidFill>
                            <a:schemeClr val="tx1"/>
                          </a:solidFill>
                          <a:effectLst/>
                        </a:rPr>
                        <a:t> </a:t>
                      </a:r>
                      <a:endParaRPr lang="fr-FR" sz="10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Harcèlements</a:t>
                      </a:r>
                    </a:p>
                    <a:p>
                      <a:pPr>
                        <a:lnSpc>
                          <a:spcPct val="115000"/>
                        </a:lnSpc>
                        <a:spcAft>
                          <a:spcPts val="0"/>
                        </a:spcAft>
                      </a:pPr>
                      <a:r>
                        <a:rPr lang="fr-FR" sz="900" b="1">
                          <a:solidFill>
                            <a:schemeClr val="tx1"/>
                          </a:solidFill>
                          <a:effectLst/>
                        </a:rPr>
                        <a:t>Tournantes.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Racket, dépouille</a:t>
                      </a:r>
                    </a:p>
                    <a:p>
                      <a:pPr>
                        <a:lnSpc>
                          <a:spcPct val="115000"/>
                        </a:lnSpc>
                        <a:spcAft>
                          <a:spcPts val="0"/>
                        </a:spcAft>
                      </a:pPr>
                      <a:r>
                        <a:rPr lang="fr-FR" sz="900" b="1">
                          <a:solidFill>
                            <a:schemeClr val="tx1"/>
                          </a:solidFill>
                          <a:effectLst/>
                        </a:rPr>
                        <a:t>Dégradations, vandalisme</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err="1">
                          <a:solidFill>
                            <a:schemeClr val="tx1"/>
                          </a:solidFill>
                          <a:effectLst/>
                        </a:rPr>
                        <a:t>Sex</a:t>
                      </a:r>
                      <a:r>
                        <a:rPr lang="fr-FR" sz="900" b="1" dirty="0">
                          <a:solidFill>
                            <a:schemeClr val="tx1"/>
                          </a:solidFill>
                          <a:effectLst/>
                        </a:rPr>
                        <a:t> tapes, tapes humiliantes</a:t>
                      </a:r>
                    </a:p>
                    <a:p>
                      <a:pPr>
                        <a:lnSpc>
                          <a:spcPct val="115000"/>
                        </a:lnSpc>
                        <a:spcAft>
                          <a:spcPts val="0"/>
                        </a:spcAft>
                      </a:pPr>
                      <a:r>
                        <a:rPr lang="fr-FR" sz="900" b="1" dirty="0">
                          <a:solidFill>
                            <a:schemeClr val="tx1"/>
                          </a:solidFill>
                          <a:effectLst/>
                        </a:rPr>
                        <a:t>Rumeurs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Violences morales : Insultes, rabaissements</a:t>
                      </a:r>
                    </a:p>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r>
              <a:tr h="517858">
                <a:tc>
                  <a:txBody>
                    <a:bodyPr/>
                    <a:lstStyle/>
                    <a:p>
                      <a:pPr>
                        <a:lnSpc>
                          <a:spcPct val="115000"/>
                        </a:lnSpc>
                        <a:spcAft>
                          <a:spcPts val="0"/>
                        </a:spcAft>
                      </a:pPr>
                      <a:r>
                        <a:rPr lang="fr-FR" sz="1000" b="1" dirty="0" smtClean="0">
                          <a:solidFill>
                            <a:schemeClr val="tx1"/>
                          </a:solidFill>
                          <a:effectLst/>
                        </a:rPr>
                        <a:t>CYBER </a:t>
                      </a:r>
                      <a:r>
                        <a:rPr lang="fr-FR" sz="1000" b="1" baseline="0" dirty="0" smtClean="0">
                          <a:solidFill>
                            <a:schemeClr val="tx1"/>
                          </a:solidFill>
                          <a:effectLst/>
                        </a:rPr>
                        <a:t>MONDE</a:t>
                      </a:r>
                      <a:endParaRPr lang="fr-FR" sz="1000" b="1" dirty="0">
                        <a:solidFill>
                          <a:schemeClr val="tx1"/>
                        </a:solidFill>
                        <a:effectLst/>
                      </a:endParaRPr>
                    </a:p>
                  </a:txBody>
                  <a:tcPr marL="31626" marR="31626" marT="0" marB="0">
                    <a:noFill/>
                  </a:tcPr>
                </a:tc>
                <a:tc>
                  <a:txBody>
                    <a:bodyPr/>
                    <a:lstStyle/>
                    <a:p>
                      <a:pPr>
                        <a:lnSpc>
                          <a:spcPct val="115000"/>
                        </a:lnSpc>
                        <a:spcAft>
                          <a:spcPts val="0"/>
                        </a:spcAft>
                      </a:pPr>
                      <a:r>
                        <a:rPr lang="fr-FR" sz="900" b="1">
                          <a:solidFill>
                            <a:schemeClr val="tx1"/>
                          </a:solidFill>
                          <a:effectLst/>
                        </a:rPr>
                        <a:t>Messages et  images pornographiques</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chantage</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Rumeurs</a:t>
                      </a:r>
                    </a:p>
                    <a:p>
                      <a:pPr>
                        <a:lnSpc>
                          <a:spcPct val="115000"/>
                        </a:lnSpc>
                        <a:spcAft>
                          <a:spcPts val="0"/>
                        </a:spcAft>
                      </a:pPr>
                      <a:r>
                        <a:rPr lang="fr-FR" sz="900" b="1" dirty="0" err="1">
                          <a:solidFill>
                            <a:schemeClr val="tx1"/>
                          </a:solidFill>
                          <a:effectLst/>
                        </a:rPr>
                        <a:t>Sex</a:t>
                      </a:r>
                      <a:r>
                        <a:rPr lang="fr-FR" sz="900" b="1" dirty="0">
                          <a:solidFill>
                            <a:schemeClr val="tx1"/>
                          </a:solidFill>
                          <a:effectLst/>
                        </a:rPr>
                        <a:t> tapes, tapes humiliantes</a:t>
                      </a:r>
                      <a:endParaRPr lang="fr-FR" sz="900" b="1" dirty="0">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a:solidFill>
                            <a:schemeClr val="tx1"/>
                          </a:solidFill>
                          <a:effectLst/>
                        </a:rPr>
                        <a:t> </a:t>
                      </a:r>
                      <a:endParaRPr lang="fr-FR" sz="900" b="1">
                        <a:solidFill>
                          <a:schemeClr val="tx1"/>
                        </a:solidFill>
                        <a:effectLst/>
                        <a:latin typeface="Calibri"/>
                        <a:ea typeface="Calibri"/>
                        <a:cs typeface="Times New Roman"/>
                      </a:endParaRPr>
                    </a:p>
                  </a:txBody>
                  <a:tcPr marL="31626" marR="31626" marT="0" marB="0">
                    <a:noFill/>
                  </a:tcPr>
                </a:tc>
                <a:tc>
                  <a:txBody>
                    <a:bodyPr/>
                    <a:lstStyle/>
                    <a:p>
                      <a:pPr>
                        <a:lnSpc>
                          <a:spcPct val="115000"/>
                        </a:lnSpc>
                        <a:spcAft>
                          <a:spcPts val="0"/>
                        </a:spcAft>
                      </a:pPr>
                      <a:r>
                        <a:rPr lang="fr-FR" sz="900" b="1" dirty="0">
                          <a:solidFill>
                            <a:schemeClr val="tx1"/>
                          </a:solidFill>
                          <a:effectLst/>
                        </a:rPr>
                        <a:t>Violences morales : Insultes, rabaissements</a:t>
                      </a:r>
                    </a:p>
                    <a:p>
                      <a:pPr>
                        <a:lnSpc>
                          <a:spcPct val="115000"/>
                        </a:lnSpc>
                        <a:spcAft>
                          <a:spcPts val="0"/>
                        </a:spcAft>
                      </a:pPr>
                      <a:r>
                        <a:rPr lang="fr-FR" sz="900" b="1" dirty="0">
                          <a:solidFill>
                            <a:schemeClr val="tx1"/>
                          </a:solidFill>
                          <a:effectLst/>
                        </a:rPr>
                        <a:t> </a:t>
                      </a:r>
                      <a:endParaRPr lang="fr-FR" sz="900" b="1" dirty="0">
                        <a:solidFill>
                          <a:schemeClr val="tx1"/>
                        </a:solidFill>
                        <a:effectLst/>
                        <a:latin typeface="Calibri"/>
                        <a:ea typeface="Calibri"/>
                        <a:cs typeface="Times New Roman"/>
                      </a:endParaRPr>
                    </a:p>
                  </a:txBody>
                  <a:tcPr marL="31626" marR="31626" marT="0" marB="0">
                    <a:noFill/>
                  </a:tcPr>
                </a:tc>
              </a:tr>
            </a:tbl>
          </a:graphicData>
        </a:graphic>
      </p:graphicFrame>
      <p:sp>
        <p:nvSpPr>
          <p:cNvPr id="8" name="Rectangle 1"/>
          <p:cNvSpPr>
            <a:spLocks noChangeArrowheads="1"/>
          </p:cNvSpPr>
          <p:nvPr/>
        </p:nvSpPr>
        <p:spPr bwMode="auto">
          <a:xfrm>
            <a:off x="3201988" y="11033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96661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742</Words>
  <Application>Microsoft Office PowerPoint</Application>
  <PresentationFormat>Affichage à l'écran (4:3)</PresentationFormat>
  <Paragraphs>171</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 harcèlement dans tous ses états, une lecture psycho-criminologique. Soirée/débat de la SBPCPV,  Rennes le 30/01/2018</vt:lpstr>
      <vt:lpstr>Repérer et décoder le harcèlement</vt:lpstr>
      <vt:lpstr>Des sites</vt:lpstr>
      <vt:lpstr>Imposture</vt:lpstr>
      <vt:lpstr>Des cibles</vt:lpstr>
      <vt:lpstr>Des cibles et de leurs atteintes</vt:lpstr>
      <vt:lpstr>la trame du harcèlement</vt:lpstr>
      <vt:lpstr>Des sites et des cibles</vt:lpstr>
      <vt:lpstr>Présentation PowerPoint</vt:lpstr>
      <vt:lpstr>Un milieu</vt:lpstr>
      <vt:lpstr>Des stratégies</vt:lpstr>
      <vt:lpstr>Présentation PowerPoint</vt:lpstr>
      <vt:lpstr>Incorporation de l’imposture…</vt:lpstr>
      <vt:lpstr>… et auto-désaveux</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harcèlement dans tous ses états, une lecture psycho-criminologique. Soirée/débat de la SBPCPV,  Rennes le 30/01/2018</dc:title>
  <dc:creator>PIGNOL</dc:creator>
  <cp:lastModifiedBy>PIGNOL</cp:lastModifiedBy>
  <cp:revision>24</cp:revision>
  <dcterms:created xsi:type="dcterms:W3CDTF">2018-01-27T08:41:43Z</dcterms:created>
  <dcterms:modified xsi:type="dcterms:W3CDTF">2018-01-27T13:49:27Z</dcterms:modified>
</cp:coreProperties>
</file>