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2" r:id="rId7"/>
    <p:sldId id="263" r:id="rId8"/>
    <p:sldId id="264" r:id="rId9"/>
    <p:sldId id="265" r:id="rId10"/>
    <p:sldId id="272" r:id="rId11"/>
    <p:sldId id="266" r:id="rId12"/>
    <p:sldId id="267" r:id="rId13"/>
    <p:sldId id="268" r:id="rId14"/>
    <p:sldId id="269" r:id="rId15"/>
    <p:sldId id="270" r:id="rId16"/>
    <p:sldId id="271" r:id="rId17"/>
    <p:sldId id="27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3" autoAdjust="0"/>
    <p:restoredTop sz="94638" autoAdjust="0"/>
  </p:normalViewPr>
  <p:slideViewPr>
    <p:cSldViewPr>
      <p:cViewPr varScale="1">
        <p:scale>
          <a:sx n="69" d="100"/>
          <a:sy n="69" d="100"/>
        </p:scale>
        <p:origin x="14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027AE6-63C5-406E-90D0-7CBDFD1F2B9C}" type="datetimeFigureOut">
              <a:rPr lang="fr-FR" smtClean="0"/>
              <a:t>22/06/2024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59184D-B054-4CDA-9E17-FC355C81C4AD}"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A59184D-B054-4CDA-9E17-FC355C81C4AD}" type="slidenum">
              <a:rPr lang="fr-FR" smtClean="0"/>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400C09A8-1B3A-44B8-B765-43584EC990AD}" type="datetimeFigureOut">
              <a:rPr lang="fr-FR" smtClean="0"/>
              <a:t>22/06/2024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08984776-6E29-4782-A30A-4539AE8270B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00C09A8-1B3A-44B8-B765-43584EC990AD}" type="datetimeFigureOut">
              <a:rPr lang="fr-FR" smtClean="0"/>
              <a:t>22/06/2024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4776-6E29-4782-A30A-4539AE8270B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00C09A8-1B3A-44B8-B765-43584EC990AD}" type="datetimeFigureOut">
              <a:rPr lang="fr-FR" smtClean="0"/>
              <a:t>22/06/2024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4776-6E29-4782-A30A-4539AE8270B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00C09A8-1B3A-44B8-B765-43584EC990AD}" type="datetimeFigureOut">
              <a:rPr lang="fr-FR" smtClean="0"/>
              <a:t>22/06/2024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4776-6E29-4782-A30A-4539AE8270B2}" type="slidenum">
              <a:rPr lang="fr-FR" smtClean="0"/>
              <a:t>‹N°›</a:t>
            </a:fld>
            <a:endParaRPr lang="fr-FR"/>
          </a:p>
        </p:txBody>
      </p:sp>
      <p:sp>
        <p:nvSpPr>
          <p:cNvPr id="7" name="Titre 6"/>
          <p:cNvSpPr>
            <a:spLocks noGrp="1"/>
          </p:cNvSpPr>
          <p:nvPr>
            <p:ph type="title"/>
          </p:nvPr>
        </p:nvSpPr>
        <p:spPr/>
        <p:txBody>
          <a:bodyPr rtlCol="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00C09A8-1B3A-44B8-B765-43584EC990AD}" type="datetimeFigureOut">
              <a:rPr lang="fr-FR" smtClean="0"/>
              <a:t>22/06/2024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984776-6E29-4782-A30A-4539AE8270B2}"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00C09A8-1B3A-44B8-B765-43584EC990AD}" type="datetimeFigureOut">
              <a:rPr lang="fr-FR" smtClean="0"/>
              <a:t>22/06/2024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984776-6E29-4782-A30A-4539AE8270B2}" type="slidenum">
              <a:rPr lang="fr-FR" smtClean="0"/>
              <a:t>‹N°›</a:t>
            </a:fld>
            <a:endParaRPr lang="fr-FR"/>
          </a:p>
        </p:txBody>
      </p:sp>
      <p:sp>
        <p:nvSpPr>
          <p:cNvPr id="8" name="Titre 7"/>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00C09A8-1B3A-44B8-B765-43584EC990AD}" type="datetimeFigureOut">
              <a:rPr lang="fr-FR" smtClean="0"/>
              <a:t>22/06/2024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8984776-6E29-4782-A30A-4539AE8270B2}"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400C09A8-1B3A-44B8-B765-43584EC990AD}" type="datetimeFigureOut">
              <a:rPr lang="fr-FR" smtClean="0"/>
              <a:t>22/06/2024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984776-6E29-4782-A30A-4539AE8270B2}" type="slidenum">
              <a:rPr lang="fr-FR" smtClean="0"/>
              <a:t>‹N°›</a:t>
            </a:fld>
            <a:endParaRPr lang="fr-FR"/>
          </a:p>
        </p:txBody>
      </p:sp>
      <p:sp>
        <p:nvSpPr>
          <p:cNvPr id="6" name="Titre 5"/>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0C09A8-1B3A-44B8-B765-43584EC990AD}" type="datetimeFigureOut">
              <a:rPr lang="fr-FR" smtClean="0"/>
              <a:t>22/06/2024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8984776-6E29-4782-A30A-4539AE8270B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400C09A8-1B3A-44B8-B765-43584EC990AD}" type="datetimeFigureOut">
              <a:rPr lang="fr-FR" smtClean="0"/>
              <a:t>22/06/2024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984776-6E29-4782-A30A-4539AE8270B2}"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400C09A8-1B3A-44B8-B765-43584EC990AD}" type="datetimeFigureOut">
              <a:rPr lang="fr-FR" smtClean="0"/>
              <a:t>22/06/2024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08984776-6E29-4782-A30A-4539AE8270B2}"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0C09A8-1B3A-44B8-B765-43584EC990AD}" type="datetimeFigureOut">
              <a:rPr lang="fr-FR" smtClean="0"/>
              <a:t>22/06/2024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8984776-6E29-4782-A30A-4539AE8270B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u="sng" dirty="0"/>
              <a:t>Cyber-harcèlement:</a:t>
            </a:r>
            <a:endParaRPr lang="fr-FR" dirty="0"/>
          </a:p>
        </p:txBody>
      </p:sp>
      <p:sp>
        <p:nvSpPr>
          <p:cNvPr id="3" name="Sous-titre 2"/>
          <p:cNvSpPr>
            <a:spLocks noGrp="1"/>
          </p:cNvSpPr>
          <p:nvPr>
            <p:ph type="subTitle" idx="1"/>
          </p:nvPr>
        </p:nvSpPr>
        <p:spPr/>
        <p:txBody>
          <a:bodyPr/>
          <a:lstStyle/>
          <a:p>
            <a:r>
              <a:rPr lang="fr-FR" b="1" u="sng" dirty="0">
                <a:solidFill>
                  <a:schemeClr val="tx1"/>
                </a:solidFill>
              </a:rPr>
              <a:t>Mise en état et perspectives</a:t>
            </a:r>
            <a:endParaRPr lang="fr-FR" dirty="0">
              <a:solidFill>
                <a:schemeClr val="tx1"/>
              </a:solidFill>
            </a:endParaRPr>
          </a:p>
        </p:txBody>
      </p:sp>
      <p:sp>
        <p:nvSpPr>
          <p:cNvPr id="4" name="ZoneTexte 3"/>
          <p:cNvSpPr txBox="1"/>
          <p:nvPr/>
        </p:nvSpPr>
        <p:spPr>
          <a:xfrm>
            <a:off x="539552" y="404664"/>
            <a:ext cx="3265638" cy="830997"/>
          </a:xfrm>
          <a:prstGeom prst="rect">
            <a:avLst/>
          </a:prstGeom>
          <a:noFill/>
        </p:spPr>
        <p:txBody>
          <a:bodyPr wrap="none" rtlCol="0">
            <a:spAutoFit/>
          </a:bodyPr>
          <a:lstStyle/>
          <a:p>
            <a:r>
              <a:rPr lang="fr-FR" sz="1200" i="1" dirty="0" smtClean="0"/>
              <a:t>Guillaume CRUBLÉ</a:t>
            </a:r>
          </a:p>
          <a:p>
            <a:r>
              <a:rPr lang="fr-FR" sz="1200" i="1" dirty="0" smtClean="0"/>
              <a:t>Société Bretonne de Psycho-Criminologie</a:t>
            </a:r>
          </a:p>
          <a:p>
            <a:r>
              <a:rPr lang="fr-FR" sz="1200" i="1" dirty="0" smtClean="0"/>
              <a:t>et Psycho-Victimologie (SBPCPV</a:t>
            </a:r>
            <a:r>
              <a:rPr lang="fr-FR" sz="1200" i="1" dirty="0" smtClean="0"/>
              <a:t>)</a:t>
            </a:r>
          </a:p>
          <a:p>
            <a:r>
              <a:rPr lang="fr-FR" sz="1200" i="1" dirty="0" smtClean="0"/>
              <a:t>Le 22 juin 2024</a:t>
            </a:r>
            <a:endParaRPr lang="fr-FR" sz="12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yberharcèlement.jpg"/>
          <p:cNvPicPr>
            <a:picLocks noChangeAspect="1"/>
          </p:cNvPicPr>
          <p:nvPr/>
        </p:nvPicPr>
        <p:blipFill>
          <a:blip r:embed="rId2" cstate="print"/>
          <a:stretch>
            <a:fillRect/>
          </a:stretch>
        </p:blipFill>
        <p:spPr>
          <a:xfrm>
            <a:off x="1143000" y="0"/>
            <a:ext cx="6858000" cy="68580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endParaRPr lang="fr-FR" dirty="0" smtClean="0"/>
          </a:p>
          <a:p>
            <a:r>
              <a:rPr lang="fr-FR" dirty="0" smtClean="0"/>
              <a:t>- Isolement</a:t>
            </a:r>
          </a:p>
          <a:p>
            <a:r>
              <a:rPr lang="fr-FR" dirty="0" smtClean="0"/>
              <a:t>- Dépression</a:t>
            </a:r>
          </a:p>
          <a:p>
            <a:r>
              <a:rPr lang="fr-FR" dirty="0" smtClean="0"/>
              <a:t>- Décrochage (scolaire, professionnel)</a:t>
            </a:r>
          </a:p>
          <a:p>
            <a:r>
              <a:rPr lang="fr-FR" dirty="0" smtClean="0"/>
              <a:t>- Troubles du comportement alimentaire</a:t>
            </a:r>
          </a:p>
          <a:p>
            <a:r>
              <a:rPr lang="fr-FR" dirty="0" smtClean="0"/>
              <a:t>- Pratiques d’autodestruction</a:t>
            </a:r>
          </a:p>
          <a:p>
            <a:r>
              <a:rPr lang="fr-FR" dirty="0" smtClean="0"/>
              <a:t>- Idées suicidaires</a:t>
            </a:r>
          </a:p>
          <a:p>
            <a:r>
              <a:rPr lang="fr-FR" dirty="0" smtClean="0"/>
              <a:t>- Addictions</a:t>
            </a:r>
          </a:p>
          <a:p>
            <a:endParaRPr lang="fr-FR" dirty="0" smtClean="0"/>
          </a:p>
          <a:p>
            <a:r>
              <a:rPr lang="fr-FR" dirty="0" smtClean="0"/>
              <a:t>50% des cas impactés</a:t>
            </a:r>
          </a:p>
          <a:p>
            <a:r>
              <a:rPr lang="fr-FR" dirty="0" smtClean="0"/>
              <a:t>10% veulent se venger</a:t>
            </a:r>
            <a:endParaRPr lang="fr-FR" dirty="0"/>
          </a:p>
        </p:txBody>
      </p:sp>
      <p:sp>
        <p:nvSpPr>
          <p:cNvPr id="3" name="Titre 2"/>
          <p:cNvSpPr>
            <a:spLocks noGrp="1"/>
          </p:cNvSpPr>
          <p:nvPr>
            <p:ph type="title"/>
          </p:nvPr>
        </p:nvSpPr>
        <p:spPr/>
        <p:txBody>
          <a:bodyPr>
            <a:normAutofit fontScale="90000"/>
          </a:bodyPr>
          <a:lstStyle/>
          <a:p>
            <a:pPr lvl="0"/>
            <a:r>
              <a:rPr lang="fr-FR" u="sng" dirty="0" smtClean="0"/>
              <a:t/>
            </a:r>
            <a:br>
              <a:rPr lang="fr-FR" u="sng" dirty="0" smtClean="0"/>
            </a:br>
            <a:r>
              <a:rPr lang="fr-FR" u="sng" dirty="0" smtClean="0"/>
              <a:t>4) Les conséquences du cyber-harcèlement :</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FR" dirty="0" smtClean="0"/>
              <a:t>Le harcèlement n’est pas un </a:t>
            </a:r>
            <a:r>
              <a:rPr lang="fr-FR" u="sng" dirty="0" smtClean="0"/>
              <a:t>acte </a:t>
            </a:r>
            <a:r>
              <a:rPr lang="fr-FR" dirty="0" smtClean="0"/>
              <a:t>mais un </a:t>
            </a:r>
            <a:r>
              <a:rPr lang="fr-FR" u="sng" dirty="0" smtClean="0"/>
              <a:t>processus</a:t>
            </a:r>
            <a:r>
              <a:rPr lang="fr-FR" dirty="0" smtClean="0"/>
              <a:t>.</a:t>
            </a:r>
          </a:p>
          <a:p>
            <a:r>
              <a:rPr lang="fr-FR" dirty="0" smtClean="0"/>
              <a:t>La définition empêche la prise en conscience du processus et délimite la prise en charge.</a:t>
            </a:r>
          </a:p>
          <a:p>
            <a:r>
              <a:rPr lang="fr-FR" dirty="0" smtClean="0"/>
              <a:t>Libre interprétation par le flou généré par la définition.</a:t>
            </a:r>
          </a:p>
          <a:p>
            <a:endParaRPr lang="fr-FR" dirty="0" smtClean="0"/>
          </a:p>
          <a:p>
            <a:r>
              <a:rPr lang="fr-FR" u="sng" dirty="0" smtClean="0"/>
              <a:t>Processus =</a:t>
            </a:r>
            <a:r>
              <a:rPr lang="fr-FR" dirty="0" smtClean="0"/>
              <a:t> « </a:t>
            </a:r>
            <a:r>
              <a:rPr lang="fr-FR" b="1" i="1" dirty="0" smtClean="0"/>
              <a:t>Enchaînement ordonné de faits ou de phénomènes, répondant à un certain schéma et aboutissant à quelque chose.» </a:t>
            </a:r>
            <a:r>
              <a:rPr lang="fr-FR" u="sng" dirty="0" smtClean="0"/>
              <a:t>Larousse</a:t>
            </a:r>
            <a:endParaRPr lang="fr-FR" u="sng" dirty="0"/>
          </a:p>
        </p:txBody>
      </p:sp>
      <p:sp>
        <p:nvSpPr>
          <p:cNvPr id="3" name="Titre 2"/>
          <p:cNvSpPr>
            <a:spLocks noGrp="1"/>
          </p:cNvSpPr>
          <p:nvPr>
            <p:ph type="title"/>
          </p:nvPr>
        </p:nvSpPr>
        <p:spPr/>
        <p:txBody>
          <a:bodyPr>
            <a:normAutofit fontScale="90000"/>
          </a:bodyPr>
          <a:lstStyle/>
          <a:p>
            <a:pPr lvl="0"/>
            <a:r>
              <a:rPr lang="fr-FR" u="sng" dirty="0" smtClean="0"/>
              <a:t/>
            </a:r>
            <a:br>
              <a:rPr lang="fr-FR" u="sng" dirty="0" smtClean="0"/>
            </a:br>
            <a:r>
              <a:rPr lang="fr-FR" u="sng" dirty="0" smtClean="0"/>
              <a:t>5) Réflexion de définition :</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a:p>
        </p:txBody>
      </p:sp>
      <p:sp>
        <p:nvSpPr>
          <p:cNvPr id="3" name="Titre 2"/>
          <p:cNvSpPr>
            <a:spLocks noGrp="1"/>
          </p:cNvSpPr>
          <p:nvPr>
            <p:ph type="title"/>
          </p:nvPr>
        </p:nvSpPr>
        <p:spPr/>
        <p:txBody>
          <a:bodyPr>
            <a:noAutofit/>
          </a:bodyPr>
          <a:lstStyle/>
          <a:p>
            <a:pPr algn="ctr"/>
            <a:r>
              <a:rPr lang="fr-FR" sz="3600" u="sng" dirty="0" smtClean="0"/>
              <a:t>Évolution possible du triangle de </a:t>
            </a:r>
            <a:r>
              <a:rPr lang="fr-FR" sz="3600" u="sng" dirty="0" err="1" smtClean="0"/>
              <a:t>Karpman</a:t>
            </a:r>
            <a:endParaRPr lang="fr-FR" sz="3600" u="sng" dirty="0"/>
          </a:p>
        </p:txBody>
      </p:sp>
      <p:sp>
        <p:nvSpPr>
          <p:cNvPr id="4" name="Losange 3"/>
          <p:cNvSpPr/>
          <p:nvPr/>
        </p:nvSpPr>
        <p:spPr>
          <a:xfrm>
            <a:off x="3131840" y="2276872"/>
            <a:ext cx="2808312" cy="288032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3923928" y="1772816"/>
            <a:ext cx="1205779" cy="369332"/>
          </a:xfrm>
          <a:prstGeom prst="rect">
            <a:avLst/>
          </a:prstGeom>
          <a:noFill/>
        </p:spPr>
        <p:txBody>
          <a:bodyPr wrap="none" rtlCol="0">
            <a:spAutoFit/>
          </a:bodyPr>
          <a:lstStyle/>
          <a:p>
            <a:r>
              <a:rPr lang="fr-FR" dirty="0" smtClean="0"/>
              <a:t>Auteur(s)</a:t>
            </a:r>
            <a:endParaRPr lang="fr-FR" dirty="0"/>
          </a:p>
        </p:txBody>
      </p:sp>
      <p:sp>
        <p:nvSpPr>
          <p:cNvPr id="6" name="ZoneTexte 5"/>
          <p:cNvSpPr txBox="1"/>
          <p:nvPr/>
        </p:nvSpPr>
        <p:spPr>
          <a:xfrm>
            <a:off x="6084168" y="3501008"/>
            <a:ext cx="1285929" cy="369332"/>
          </a:xfrm>
          <a:prstGeom prst="rect">
            <a:avLst/>
          </a:prstGeom>
          <a:noFill/>
        </p:spPr>
        <p:txBody>
          <a:bodyPr wrap="none" rtlCol="0">
            <a:spAutoFit/>
          </a:bodyPr>
          <a:lstStyle/>
          <a:p>
            <a:r>
              <a:rPr lang="fr-FR" dirty="0" smtClean="0"/>
              <a:t>Victime(s)</a:t>
            </a:r>
            <a:endParaRPr lang="fr-FR" dirty="0"/>
          </a:p>
        </p:txBody>
      </p:sp>
      <p:sp>
        <p:nvSpPr>
          <p:cNvPr id="7" name="ZoneTexte 6"/>
          <p:cNvSpPr txBox="1"/>
          <p:nvPr/>
        </p:nvSpPr>
        <p:spPr>
          <a:xfrm>
            <a:off x="3995936" y="5301208"/>
            <a:ext cx="1141659" cy="369332"/>
          </a:xfrm>
          <a:prstGeom prst="rect">
            <a:avLst/>
          </a:prstGeom>
          <a:noFill/>
        </p:spPr>
        <p:txBody>
          <a:bodyPr wrap="none" rtlCol="0">
            <a:spAutoFit/>
          </a:bodyPr>
          <a:lstStyle/>
          <a:p>
            <a:r>
              <a:rPr lang="fr-FR" dirty="0" smtClean="0"/>
              <a:t>Témoins</a:t>
            </a:r>
            <a:endParaRPr lang="fr-FR" dirty="0"/>
          </a:p>
        </p:txBody>
      </p:sp>
      <p:sp>
        <p:nvSpPr>
          <p:cNvPr id="8" name="ZoneTexte 7"/>
          <p:cNvSpPr txBox="1"/>
          <p:nvPr/>
        </p:nvSpPr>
        <p:spPr>
          <a:xfrm>
            <a:off x="683568" y="3429000"/>
            <a:ext cx="2363147" cy="646331"/>
          </a:xfrm>
          <a:prstGeom prst="rect">
            <a:avLst/>
          </a:prstGeom>
          <a:noFill/>
        </p:spPr>
        <p:txBody>
          <a:bodyPr wrap="none" rtlCol="0">
            <a:spAutoFit/>
          </a:bodyPr>
          <a:lstStyle/>
          <a:p>
            <a:r>
              <a:rPr lang="fr-FR" dirty="0" smtClean="0"/>
              <a:t>« Tiers protecteurs </a:t>
            </a:r>
          </a:p>
          <a:p>
            <a:r>
              <a:rPr lang="fr-FR" dirty="0" smtClean="0"/>
              <a:t>non présents »</a:t>
            </a:r>
            <a:endParaRPr lang="fr-FR" dirty="0"/>
          </a:p>
        </p:txBody>
      </p:sp>
      <p:cxnSp>
        <p:nvCxnSpPr>
          <p:cNvPr id="10" name="Connecteur droit 9"/>
          <p:cNvCxnSpPr>
            <a:stCxn id="4" idx="1"/>
            <a:endCxn id="4" idx="3"/>
          </p:cNvCxnSpPr>
          <p:nvPr/>
        </p:nvCxnSpPr>
        <p:spPr>
          <a:xfrm>
            <a:off x="3131840" y="3717032"/>
            <a:ext cx="2808312"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Moins 13"/>
          <p:cNvSpPr/>
          <p:nvPr/>
        </p:nvSpPr>
        <p:spPr>
          <a:xfrm>
            <a:off x="2699792" y="3573016"/>
            <a:ext cx="3672408" cy="288032"/>
          </a:xfrm>
          <a:prstGeom prst="mathMin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764704"/>
            <a:ext cx="8682185" cy="4062651"/>
          </a:xfrm>
          <a:prstGeom prst="rect">
            <a:avLst/>
          </a:prstGeom>
          <a:noFill/>
        </p:spPr>
        <p:txBody>
          <a:bodyPr wrap="none" rtlCol="0">
            <a:spAutoFit/>
          </a:bodyPr>
          <a:lstStyle/>
          <a:p>
            <a:pPr algn="ctr"/>
            <a:r>
              <a:rPr lang="fr-FR" sz="2400" b="1" u="sng" dirty="0" smtClean="0"/>
              <a:t>Les tiers protecteurs non présents:</a:t>
            </a:r>
          </a:p>
          <a:p>
            <a:endParaRPr lang="fr-FR" dirty="0"/>
          </a:p>
          <a:p>
            <a:endParaRPr lang="fr-FR" dirty="0" smtClean="0"/>
          </a:p>
          <a:p>
            <a:r>
              <a:rPr lang="fr-FR" dirty="0" smtClean="0"/>
              <a:t>Personnes avec autorité informées des actes de violences subies, prenant la</a:t>
            </a:r>
          </a:p>
          <a:p>
            <a:r>
              <a:rPr lang="fr-FR" dirty="0" smtClean="0"/>
              <a:t>posture de minimiser, banaliser ou nier les faits entendus.</a:t>
            </a:r>
          </a:p>
          <a:p>
            <a:r>
              <a:rPr lang="fr-FR" dirty="0" smtClean="0"/>
              <a:t>Ces tiers participent à la continuité du harcèlement ou du </a:t>
            </a:r>
          </a:p>
          <a:p>
            <a:r>
              <a:rPr lang="fr-FR" dirty="0" smtClean="0"/>
              <a:t>cyber-harcèlement et entérinent le sentiment de culpabilité chez la victime.</a:t>
            </a:r>
          </a:p>
          <a:p>
            <a:endParaRPr lang="fr-FR" dirty="0"/>
          </a:p>
          <a:p>
            <a:pPr>
              <a:buFontTx/>
              <a:buChar char="-"/>
            </a:pPr>
            <a:r>
              <a:rPr lang="fr-FR" dirty="0" smtClean="0"/>
              <a:t>Professionnels scolaires ou dans le milieu professionnel</a:t>
            </a:r>
          </a:p>
          <a:p>
            <a:pPr>
              <a:buFontTx/>
              <a:buChar char="-"/>
            </a:pPr>
            <a:r>
              <a:rPr lang="fr-FR" dirty="0" smtClean="0"/>
              <a:t>Parents ou membres de la famille élargie</a:t>
            </a:r>
          </a:p>
          <a:p>
            <a:pPr>
              <a:buFontTx/>
              <a:buChar char="-"/>
            </a:pPr>
            <a:r>
              <a:rPr lang="fr-FR" dirty="0" smtClean="0"/>
              <a:t>Professionnels de santé</a:t>
            </a:r>
          </a:p>
          <a:p>
            <a:pPr>
              <a:buFontTx/>
              <a:buChar char="-"/>
            </a:pPr>
            <a:r>
              <a:rPr lang="fr-FR" dirty="0" smtClean="0"/>
              <a:t>Police, gendarmerie, magistrats</a:t>
            </a:r>
          </a:p>
          <a:p>
            <a:pPr>
              <a:buFontTx/>
              <a:buChar char="-"/>
            </a:pPr>
            <a:r>
              <a:rPr lang="fr-FR" dirty="0" smtClean="0"/>
              <a:t>Responsables des sites internet et/ou applications</a:t>
            </a:r>
          </a:p>
          <a:p>
            <a:pPr>
              <a:buFontTx/>
              <a:buChar char="-"/>
            </a:pPr>
            <a:r>
              <a:rPr lang="fr-FR" dirty="0" smtClean="0"/>
              <a:t>Modérateurs des réseaux sociaux</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1196752"/>
            <a:ext cx="8229600" cy="5112568"/>
          </a:xfrm>
        </p:spPr>
        <p:txBody>
          <a:bodyPr>
            <a:normAutofit lnSpcReduction="10000"/>
          </a:bodyPr>
          <a:lstStyle/>
          <a:p>
            <a:endParaRPr lang="fr-FR" sz="3200" b="1" i="1" u="sng" dirty="0" smtClean="0"/>
          </a:p>
          <a:p>
            <a:r>
              <a:rPr lang="fr-FR" sz="3200" b="1" i="1" u="sng" dirty="0" smtClean="0"/>
              <a:t>« Il faut en parler » </a:t>
            </a:r>
            <a:r>
              <a:rPr lang="fr-FR" u="sng" dirty="0" smtClean="0"/>
              <a:t>est nécessaire mais ne suffit pas:</a:t>
            </a:r>
          </a:p>
          <a:p>
            <a:endParaRPr lang="fr-FR" u="sng" dirty="0" smtClean="0"/>
          </a:p>
          <a:p>
            <a:r>
              <a:rPr lang="fr-FR" sz="2400" dirty="0" smtClean="0"/>
              <a:t>- Des formations spécifiques centrées sur le processus.</a:t>
            </a:r>
          </a:p>
          <a:p>
            <a:r>
              <a:rPr lang="fr-FR" sz="2400" dirty="0" smtClean="0"/>
              <a:t>- Sensibilisation sur les actes et la prise en charge.</a:t>
            </a:r>
          </a:p>
          <a:p>
            <a:r>
              <a:rPr lang="fr-FR" sz="2400" dirty="0" smtClean="0"/>
              <a:t>- Déconstruire les idées reçues (profils types).</a:t>
            </a:r>
          </a:p>
          <a:p>
            <a:r>
              <a:rPr lang="fr-FR" sz="2400" dirty="0" smtClean="0"/>
              <a:t>- Éducation au numérique.</a:t>
            </a:r>
          </a:p>
          <a:p>
            <a:r>
              <a:rPr lang="fr-FR" sz="2400" dirty="0" smtClean="0"/>
              <a:t>- Sensibilisation au monde virtuel et ses enjeux.</a:t>
            </a:r>
          </a:p>
          <a:p>
            <a:endParaRPr lang="fr-FR" sz="2400" dirty="0" smtClean="0"/>
          </a:p>
          <a:p>
            <a:r>
              <a:rPr lang="fr-FR" sz="2400" b="1" dirty="0" smtClean="0"/>
              <a:t>90% des parents attendent de l’aide et du soutien.</a:t>
            </a:r>
            <a:endParaRPr lang="fr-FR" sz="2400" b="1" dirty="0"/>
          </a:p>
        </p:txBody>
      </p:sp>
      <p:sp>
        <p:nvSpPr>
          <p:cNvPr id="3" name="Titre 2"/>
          <p:cNvSpPr>
            <a:spLocks noGrp="1"/>
          </p:cNvSpPr>
          <p:nvPr>
            <p:ph type="title"/>
          </p:nvPr>
        </p:nvSpPr>
        <p:spPr/>
        <p:txBody>
          <a:bodyPr>
            <a:normAutofit fontScale="90000"/>
          </a:bodyPr>
          <a:lstStyle/>
          <a:p>
            <a:pPr lvl="0"/>
            <a:r>
              <a:rPr lang="fr-FR" u="sng" dirty="0" smtClean="0"/>
              <a:t/>
            </a:r>
            <a:br>
              <a:rPr lang="fr-FR" u="sng" dirty="0" smtClean="0"/>
            </a:br>
            <a:r>
              <a:rPr lang="fr-FR" u="sng" dirty="0" smtClean="0"/>
              <a:t>6) Perspectives envisagées :</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ctr"/>
            <a:r>
              <a:rPr lang="fr-FR" dirty="0" smtClean="0"/>
              <a:t>Ne pas cibler la jeunesse par rapport au numérique, mais sensibiliser toutes les générations et tous les domaines professionnels concernés, sur l’usage du numérique. </a:t>
            </a:r>
          </a:p>
          <a:p>
            <a:pPr algn="ctr"/>
            <a:r>
              <a:rPr lang="fr-FR" u="sng" dirty="0" smtClean="0"/>
              <a:t>« Une bonne hygiène numérique pour un monde virtuel </a:t>
            </a:r>
            <a:r>
              <a:rPr lang="fr-FR" u="sng" dirty="0" err="1" smtClean="0"/>
              <a:t>sécure</a:t>
            </a:r>
            <a:r>
              <a:rPr lang="fr-FR" u="sng" dirty="0" smtClean="0"/>
              <a:t> ».</a:t>
            </a:r>
            <a:endParaRPr lang="fr-FR" u="sng"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ctr"/>
            <a:endParaRPr lang="fr-FR" b="1" u="sng" dirty="0" smtClean="0"/>
          </a:p>
          <a:p>
            <a:pPr algn="ctr"/>
            <a:endParaRPr lang="fr-FR" b="1" u="sng" dirty="0" smtClean="0"/>
          </a:p>
          <a:p>
            <a:pPr algn="ctr"/>
            <a:endParaRPr lang="fr-FR" b="1" u="sng" dirty="0" smtClean="0"/>
          </a:p>
          <a:p>
            <a:pPr algn="ctr"/>
            <a:r>
              <a:rPr lang="fr-FR" b="1" u="sng" dirty="0" smtClean="0"/>
              <a:t>Merci pour votre attention.</a:t>
            </a:r>
            <a:endParaRPr lang="fr-FR" b="1" u="sn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Cyberharcèlement1.jpg"/>
          <p:cNvPicPr>
            <a:picLocks noChangeAspect="1"/>
          </p:cNvPicPr>
          <p:nvPr/>
        </p:nvPicPr>
        <p:blipFill>
          <a:blip r:embed="rId2" cstate="print"/>
          <a:stretch>
            <a:fillRect/>
          </a:stretch>
        </p:blipFill>
        <p:spPr>
          <a:xfrm>
            <a:off x="1143000" y="0"/>
            <a:ext cx="6858000" cy="6858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b="1" u="sng" dirty="0" smtClean="0"/>
          </a:p>
          <a:p>
            <a:r>
              <a:rPr lang="fr-FR" b="1" u="sng" dirty="0" smtClean="0"/>
              <a:t>2400 répondants de 8 à 18 ans:</a:t>
            </a:r>
          </a:p>
          <a:p>
            <a:endParaRPr lang="fr-FR" dirty="0" smtClean="0"/>
          </a:p>
          <a:p>
            <a:r>
              <a:rPr lang="fr-FR" u="sng" dirty="0" smtClean="0"/>
              <a:t>24% de confrontation au moins une fois par les familles:</a:t>
            </a:r>
          </a:p>
          <a:p>
            <a:endParaRPr lang="fr-FR" dirty="0" smtClean="0"/>
          </a:p>
          <a:p>
            <a:pPr lvl="1"/>
            <a:r>
              <a:rPr lang="fr-FR" dirty="0" smtClean="0"/>
              <a:t>- 15% en primaire</a:t>
            </a:r>
          </a:p>
          <a:p>
            <a:pPr lvl="1"/>
            <a:r>
              <a:rPr lang="fr-FR" dirty="0" smtClean="0"/>
              <a:t>- 25% au collège</a:t>
            </a:r>
          </a:p>
          <a:p>
            <a:pPr lvl="1"/>
            <a:r>
              <a:rPr lang="fr-FR" dirty="0" smtClean="0"/>
              <a:t>- 27% au lycée</a:t>
            </a:r>
            <a:endParaRPr lang="fr-FR" dirty="0"/>
          </a:p>
        </p:txBody>
      </p:sp>
      <p:sp>
        <p:nvSpPr>
          <p:cNvPr id="3" name="Titre 2"/>
          <p:cNvSpPr>
            <a:spLocks noGrp="1"/>
          </p:cNvSpPr>
          <p:nvPr>
            <p:ph type="title"/>
          </p:nvPr>
        </p:nvSpPr>
        <p:spPr/>
        <p:txBody>
          <a:bodyPr>
            <a:normAutofit fontScale="90000"/>
          </a:bodyPr>
          <a:lstStyle/>
          <a:p>
            <a:pPr algn="ctr"/>
            <a:r>
              <a:rPr lang="fr-FR" dirty="0" smtClean="0"/>
              <a:t>Étude de l’Association e-Enfance en juin 2023</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smtClean="0"/>
          </a:p>
          <a:p>
            <a:r>
              <a:rPr lang="fr-FR" dirty="0" smtClean="0"/>
              <a:t>«</a:t>
            </a:r>
            <a:r>
              <a:rPr lang="fr-FR" b="1" i="1" dirty="0" smtClean="0"/>
              <a:t>Des malveillances répétées, dans un cadre public ou restreint, qui peuvent  prendre différentes formes : intimidations, insultes, menaces, rumeurs, publications de photos ou vidéos compromettantes, </a:t>
            </a:r>
            <a:r>
              <a:rPr lang="fr-FR" b="1" i="1" dirty="0" err="1" smtClean="0"/>
              <a:t>etc</a:t>
            </a:r>
            <a:r>
              <a:rPr lang="fr-FR" b="1" i="1" dirty="0" smtClean="0"/>
              <a:t>…</a:t>
            </a:r>
            <a:r>
              <a:rPr lang="fr-FR" dirty="0" smtClean="0"/>
              <a:t> » </a:t>
            </a:r>
          </a:p>
          <a:p>
            <a:r>
              <a:rPr lang="fr-FR" i="1" u="sng" dirty="0" smtClean="0"/>
              <a:t>cybermalveillance.gouv.fr</a:t>
            </a:r>
          </a:p>
          <a:p>
            <a:endParaRPr lang="fr-FR" u="sng" dirty="0" smtClean="0"/>
          </a:p>
          <a:p>
            <a:r>
              <a:rPr lang="fr-FR" dirty="0" smtClean="0"/>
              <a:t>Réseaux sociaux, blogs, jeux vidéos, messages</a:t>
            </a:r>
            <a:endParaRPr lang="fr-FR" dirty="0"/>
          </a:p>
        </p:txBody>
      </p:sp>
      <p:sp>
        <p:nvSpPr>
          <p:cNvPr id="3" name="Titre 2"/>
          <p:cNvSpPr>
            <a:spLocks noGrp="1"/>
          </p:cNvSpPr>
          <p:nvPr>
            <p:ph type="title"/>
          </p:nvPr>
        </p:nvSpPr>
        <p:spPr/>
        <p:txBody>
          <a:bodyPr>
            <a:normAutofit fontScale="90000"/>
          </a:bodyPr>
          <a:lstStyle/>
          <a:p>
            <a:pPr lvl="0"/>
            <a:r>
              <a:rPr lang="fr-FR" u="sng" dirty="0" smtClean="0"/>
              <a:t/>
            </a:r>
            <a:br>
              <a:rPr lang="fr-FR" u="sng" dirty="0" smtClean="0"/>
            </a:br>
            <a:r>
              <a:rPr lang="fr-FR" u="sng" dirty="0" smtClean="0"/>
              <a:t>1) Qu’est-ce que le cyber-harcèlement ?</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smtClean="0"/>
          </a:p>
          <a:p>
            <a:r>
              <a:rPr lang="fr-FR" dirty="0" smtClean="0"/>
              <a:t>«</a:t>
            </a:r>
            <a:r>
              <a:rPr lang="fr-FR" b="1" i="1" dirty="0" smtClean="0"/>
              <a:t>Violence fondée sur des rapports de domination et d’intimidation qui a pour objet ou effet une dégradation des conditions de vie de la victime et une dégradation des conditions de vie de la victime et un impact sur sa santé psychique ou physique.</a:t>
            </a:r>
            <a:r>
              <a:rPr lang="fr-FR" dirty="0" smtClean="0"/>
              <a:t> »</a:t>
            </a:r>
          </a:p>
          <a:p>
            <a:r>
              <a:rPr lang="fr-FR" i="1" u="sng" dirty="0" smtClean="0"/>
              <a:t>arretonslesviolences.gouv.fr</a:t>
            </a:r>
            <a:endParaRPr lang="fr-FR" i="1" u="sng" dirty="0"/>
          </a:p>
        </p:txBody>
      </p:sp>
      <p:sp>
        <p:nvSpPr>
          <p:cNvPr id="3" name="Titre 2"/>
          <p:cNvSpPr>
            <a:spLocks noGrp="1"/>
          </p:cNvSpPr>
          <p:nvPr>
            <p:ph type="title"/>
          </p:nvPr>
        </p:nvSpPr>
        <p:spPr/>
        <p:txBody>
          <a:bodyPr>
            <a:normAutofit fontScale="90000"/>
          </a:bodyPr>
          <a:lstStyle/>
          <a:p>
            <a:pPr algn="ctr"/>
            <a:r>
              <a:rPr lang="fr-FR" dirty="0" smtClean="0"/>
              <a:t>Le cyber-harcèlement comme forme de harcèlement</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lvl="8"/>
            <a:endParaRPr lang="fr-FR" dirty="0" smtClean="0"/>
          </a:p>
        </p:txBody>
      </p:sp>
      <p:sp>
        <p:nvSpPr>
          <p:cNvPr id="3" name="Titre 2"/>
          <p:cNvSpPr>
            <a:spLocks noGrp="1"/>
          </p:cNvSpPr>
          <p:nvPr>
            <p:ph type="title"/>
          </p:nvPr>
        </p:nvSpPr>
        <p:spPr/>
        <p:txBody>
          <a:bodyPr/>
          <a:lstStyle/>
          <a:p>
            <a:pPr algn="ctr"/>
            <a:r>
              <a:rPr lang="fr-FR" u="sng" dirty="0" smtClean="0">
                <a:solidFill>
                  <a:schemeClr val="tx1"/>
                </a:solidFill>
              </a:rPr>
              <a:t>Le triangle de </a:t>
            </a:r>
            <a:r>
              <a:rPr lang="fr-FR" u="sng" dirty="0" err="1" smtClean="0">
                <a:solidFill>
                  <a:schemeClr val="tx1"/>
                </a:solidFill>
              </a:rPr>
              <a:t>Karpman</a:t>
            </a:r>
            <a:endParaRPr lang="fr-FR" dirty="0">
              <a:solidFill>
                <a:schemeClr val="tx1"/>
              </a:solidFill>
            </a:endParaRPr>
          </a:p>
        </p:txBody>
      </p:sp>
      <p:sp>
        <p:nvSpPr>
          <p:cNvPr id="4" name="Triangle isocèle 3"/>
          <p:cNvSpPr/>
          <p:nvPr/>
        </p:nvSpPr>
        <p:spPr>
          <a:xfrm>
            <a:off x="2987824" y="2276872"/>
            <a:ext cx="3312368" cy="295232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4067944" y="1772816"/>
            <a:ext cx="1205779" cy="369332"/>
          </a:xfrm>
          <a:prstGeom prst="rect">
            <a:avLst/>
          </a:prstGeom>
          <a:noFill/>
        </p:spPr>
        <p:txBody>
          <a:bodyPr wrap="none" rtlCol="0">
            <a:spAutoFit/>
          </a:bodyPr>
          <a:lstStyle/>
          <a:p>
            <a:r>
              <a:rPr lang="fr-FR" dirty="0" smtClean="0"/>
              <a:t>Auteur(s)</a:t>
            </a:r>
            <a:endParaRPr lang="fr-FR" dirty="0"/>
          </a:p>
        </p:txBody>
      </p:sp>
      <p:sp>
        <p:nvSpPr>
          <p:cNvPr id="6" name="ZoneTexte 5"/>
          <p:cNvSpPr txBox="1"/>
          <p:nvPr/>
        </p:nvSpPr>
        <p:spPr>
          <a:xfrm>
            <a:off x="1403648" y="4869160"/>
            <a:ext cx="1141659" cy="369332"/>
          </a:xfrm>
          <a:prstGeom prst="rect">
            <a:avLst/>
          </a:prstGeom>
          <a:noFill/>
        </p:spPr>
        <p:txBody>
          <a:bodyPr wrap="none" rtlCol="0">
            <a:spAutoFit/>
          </a:bodyPr>
          <a:lstStyle/>
          <a:p>
            <a:r>
              <a:rPr lang="fr-FR" dirty="0" smtClean="0"/>
              <a:t>Témoins</a:t>
            </a:r>
            <a:endParaRPr lang="fr-FR" dirty="0"/>
          </a:p>
        </p:txBody>
      </p:sp>
      <p:sp>
        <p:nvSpPr>
          <p:cNvPr id="7" name="ZoneTexte 6"/>
          <p:cNvSpPr txBox="1"/>
          <p:nvPr/>
        </p:nvSpPr>
        <p:spPr>
          <a:xfrm>
            <a:off x="6588224" y="4869160"/>
            <a:ext cx="1285929" cy="369332"/>
          </a:xfrm>
          <a:prstGeom prst="rect">
            <a:avLst/>
          </a:prstGeom>
          <a:noFill/>
        </p:spPr>
        <p:txBody>
          <a:bodyPr wrap="none" rtlCol="0">
            <a:spAutoFit/>
          </a:bodyPr>
          <a:lstStyle/>
          <a:p>
            <a:r>
              <a:rPr lang="fr-FR" dirty="0" smtClean="0"/>
              <a:t>Victime(s)</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1340768"/>
            <a:ext cx="8229600" cy="5044016"/>
          </a:xfrm>
        </p:spPr>
        <p:txBody>
          <a:bodyPr>
            <a:normAutofit/>
          </a:bodyPr>
          <a:lstStyle/>
          <a:p>
            <a:endParaRPr lang="fr-FR" dirty="0" smtClean="0"/>
          </a:p>
          <a:p>
            <a:r>
              <a:rPr lang="fr-FR" dirty="0" smtClean="0"/>
              <a:t>Le virtuel:</a:t>
            </a:r>
          </a:p>
          <a:p>
            <a:r>
              <a:rPr lang="fr-FR" dirty="0" smtClean="0"/>
              <a:t>- Caractère d’anonymat</a:t>
            </a:r>
          </a:p>
          <a:p>
            <a:r>
              <a:rPr lang="fr-FR" dirty="0" smtClean="0"/>
              <a:t>- Caractère d’immunité et d’impunité</a:t>
            </a:r>
          </a:p>
          <a:p>
            <a:pPr lvl="2">
              <a:buFontTx/>
              <a:buChar char="-"/>
            </a:pPr>
            <a:r>
              <a:rPr lang="fr-FR" dirty="0" smtClean="0"/>
              <a:t>67% en primaire</a:t>
            </a:r>
          </a:p>
          <a:p>
            <a:pPr lvl="2">
              <a:buFontTx/>
              <a:buChar char="-"/>
            </a:pPr>
            <a:r>
              <a:rPr lang="fr-FR" dirty="0" smtClean="0"/>
              <a:t>93% au collège</a:t>
            </a:r>
          </a:p>
          <a:p>
            <a:pPr lvl="2">
              <a:buFontTx/>
              <a:buChar char="-"/>
            </a:pPr>
            <a:r>
              <a:rPr lang="fr-FR" dirty="0" smtClean="0"/>
              <a:t>96% au lycée</a:t>
            </a:r>
          </a:p>
          <a:p>
            <a:pPr lvl="2">
              <a:buNone/>
            </a:pPr>
            <a:endParaRPr lang="fr-FR" dirty="0" smtClean="0"/>
          </a:p>
          <a:p>
            <a:pPr lvl="2">
              <a:buNone/>
            </a:pPr>
            <a:r>
              <a:rPr lang="fr-FR" dirty="0" smtClean="0"/>
              <a:t>Interdiction des réseaux sociaux pour les moins</a:t>
            </a:r>
          </a:p>
          <a:p>
            <a:pPr lvl="2">
              <a:buNone/>
            </a:pPr>
            <a:r>
              <a:rPr lang="fr-FR" dirty="0" smtClean="0"/>
              <a:t>De13 ans.</a:t>
            </a:r>
          </a:p>
          <a:p>
            <a:pPr lvl="2">
              <a:buNone/>
            </a:pPr>
            <a:r>
              <a:rPr lang="fr-FR" dirty="0" smtClean="0"/>
              <a:t>Majorité numérique à 15 ans (</a:t>
            </a:r>
            <a:r>
              <a:rPr lang="fr-FR" i="1" u="sng" dirty="0" err="1" smtClean="0"/>
              <a:t>Children's</a:t>
            </a:r>
            <a:r>
              <a:rPr lang="fr-FR" i="1" u="sng" dirty="0" smtClean="0"/>
              <a:t> Online </a:t>
            </a:r>
            <a:r>
              <a:rPr lang="fr-FR" i="1" u="sng" dirty="0" err="1" smtClean="0"/>
              <a:t>Privacy</a:t>
            </a:r>
            <a:endParaRPr lang="fr-FR" i="1" u="sng" dirty="0" smtClean="0"/>
          </a:p>
          <a:p>
            <a:pPr lvl="2">
              <a:buNone/>
            </a:pPr>
            <a:r>
              <a:rPr lang="fr-FR" i="1" u="sng" dirty="0" smtClean="0"/>
              <a:t>Protection </a:t>
            </a:r>
            <a:r>
              <a:rPr lang="fr-FR" i="1" u="sng" dirty="0" err="1" smtClean="0"/>
              <a:t>Act</a:t>
            </a:r>
            <a:r>
              <a:rPr lang="fr-FR" i="1" dirty="0" smtClean="0"/>
              <a:t>)</a:t>
            </a:r>
            <a:endParaRPr lang="fr-FR" dirty="0" smtClean="0"/>
          </a:p>
        </p:txBody>
      </p:sp>
      <p:sp>
        <p:nvSpPr>
          <p:cNvPr id="3" name="Titre 2"/>
          <p:cNvSpPr>
            <a:spLocks noGrp="1"/>
          </p:cNvSpPr>
          <p:nvPr>
            <p:ph type="title"/>
          </p:nvPr>
        </p:nvSpPr>
        <p:spPr/>
        <p:txBody>
          <a:bodyPr>
            <a:normAutofit fontScale="90000"/>
          </a:bodyPr>
          <a:lstStyle/>
          <a:p>
            <a:pPr lvl="0"/>
            <a:r>
              <a:rPr lang="fr-FR" u="sng" dirty="0" smtClean="0"/>
              <a:t/>
            </a:r>
            <a:br>
              <a:rPr lang="fr-FR" u="sng" dirty="0" smtClean="0"/>
            </a:br>
            <a:r>
              <a:rPr lang="fr-FR" u="sng" dirty="0" smtClean="0"/>
              <a:t>2) Le cyber-harcèlement : un terrain favorable et non maîtrisé :</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83568" y="764704"/>
            <a:ext cx="8097088" cy="4524315"/>
          </a:xfrm>
          <a:prstGeom prst="rect">
            <a:avLst/>
          </a:prstGeom>
          <a:noFill/>
        </p:spPr>
        <p:txBody>
          <a:bodyPr wrap="none" rtlCol="0">
            <a:spAutoFit/>
          </a:bodyPr>
          <a:lstStyle/>
          <a:p>
            <a:endParaRPr lang="fr-FR" sz="2400" dirty="0" smtClean="0"/>
          </a:p>
          <a:p>
            <a:r>
              <a:rPr lang="fr-FR" sz="2400" dirty="0" smtClean="0"/>
              <a:t>Anonymat = Liberté d’expression même à l’extrême.</a:t>
            </a:r>
          </a:p>
          <a:p>
            <a:endParaRPr lang="fr-FR" sz="2400" dirty="0"/>
          </a:p>
          <a:p>
            <a:r>
              <a:rPr lang="fr-FR" sz="2400" dirty="0" smtClean="0"/>
              <a:t>Impunité = Autorisation tacite.</a:t>
            </a:r>
          </a:p>
          <a:p>
            <a:endParaRPr lang="fr-FR" sz="2400" dirty="0"/>
          </a:p>
          <a:p>
            <a:r>
              <a:rPr lang="fr-FR" sz="2400" dirty="0" smtClean="0"/>
              <a:t>- 24% pour appartenir à un groupe, identification.</a:t>
            </a:r>
          </a:p>
          <a:p>
            <a:r>
              <a:rPr lang="fr-FR" sz="2400" dirty="0" smtClean="0"/>
              <a:t>- 29% pour faire pareil, copier.</a:t>
            </a:r>
          </a:p>
          <a:p>
            <a:r>
              <a:rPr lang="fr-FR" sz="2400" dirty="0" smtClean="0"/>
              <a:t>- 10% pour se venger.</a:t>
            </a:r>
          </a:p>
          <a:p>
            <a:r>
              <a:rPr lang="fr-FR" sz="2400" dirty="0" smtClean="0"/>
              <a:t>- 47% pour rigoler.</a:t>
            </a:r>
          </a:p>
          <a:p>
            <a:endParaRPr lang="fr-FR" sz="2400" dirty="0"/>
          </a:p>
          <a:p>
            <a:r>
              <a:rPr lang="fr-FR" sz="2400" dirty="0" smtClean="0"/>
              <a:t>Une désensibilisation par des exemples connus et </a:t>
            </a:r>
          </a:p>
          <a:p>
            <a:r>
              <a:rPr lang="fr-FR" sz="2400" dirty="0" smtClean="0"/>
              <a:t>quotidiens.</a:t>
            </a:r>
            <a:endParaRPr lang="fr-F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endParaRPr lang="fr-FR" u="sng" dirty="0" smtClean="0"/>
          </a:p>
          <a:p>
            <a:r>
              <a:rPr lang="fr-FR" u="sng" dirty="0" smtClean="0"/>
              <a:t>Harcèlement:</a:t>
            </a:r>
          </a:p>
          <a:p>
            <a:pPr lvl="1"/>
            <a:r>
              <a:rPr lang="fr-FR" dirty="0" smtClean="0"/>
              <a:t>Domicile </a:t>
            </a:r>
            <a:r>
              <a:rPr lang="fr-FR" dirty="0" err="1" smtClean="0"/>
              <a:t>sécure</a:t>
            </a:r>
            <a:r>
              <a:rPr lang="fr-FR" dirty="0" smtClean="0"/>
              <a:t>		 Extérieur dangereux</a:t>
            </a:r>
          </a:p>
          <a:p>
            <a:pPr lvl="1"/>
            <a:endParaRPr lang="fr-FR" dirty="0" smtClean="0"/>
          </a:p>
          <a:p>
            <a:pPr lvl="1">
              <a:buNone/>
            </a:pPr>
            <a:r>
              <a:rPr lang="fr-FR" u="sng" dirty="0" smtClean="0"/>
              <a:t>Cyber-harcèlement:</a:t>
            </a:r>
          </a:p>
          <a:p>
            <a:pPr lvl="1">
              <a:buNone/>
            </a:pPr>
            <a:r>
              <a:rPr lang="fr-FR" dirty="0" smtClean="0"/>
              <a:t>	Extérieur dangereux  	     Domicile envahit</a:t>
            </a:r>
          </a:p>
          <a:p>
            <a:pPr lvl="1">
              <a:buNone/>
            </a:pPr>
            <a:endParaRPr lang="fr-FR" dirty="0" smtClean="0"/>
          </a:p>
          <a:p>
            <a:pPr lvl="1">
              <a:buNone/>
            </a:pPr>
            <a:r>
              <a:rPr lang="fr-FR" dirty="0" smtClean="0"/>
              <a:t>Téléphones, tablettes, ordinateurs.</a:t>
            </a:r>
          </a:p>
          <a:p>
            <a:pPr lvl="1">
              <a:buNone/>
            </a:pPr>
            <a:endParaRPr lang="fr-FR" dirty="0" smtClean="0"/>
          </a:p>
          <a:p>
            <a:pPr lvl="1">
              <a:buNone/>
            </a:pPr>
            <a:r>
              <a:rPr lang="fr-FR" dirty="0" smtClean="0"/>
              <a:t>Difficultés de s’en extraire:</a:t>
            </a:r>
          </a:p>
          <a:p>
            <a:pPr lvl="1">
              <a:buNone/>
            </a:pPr>
            <a:r>
              <a:rPr lang="fr-FR" dirty="0" smtClean="0"/>
              <a:t>	- Peur de rater quelque chose</a:t>
            </a:r>
          </a:p>
          <a:p>
            <a:pPr lvl="1">
              <a:buNone/>
            </a:pPr>
            <a:r>
              <a:rPr lang="fr-FR" dirty="0" smtClean="0"/>
              <a:t>	- Rester connecter aux autres et à ce qui se passe</a:t>
            </a:r>
          </a:p>
        </p:txBody>
      </p:sp>
      <p:sp>
        <p:nvSpPr>
          <p:cNvPr id="3" name="Titre 2"/>
          <p:cNvSpPr>
            <a:spLocks noGrp="1"/>
          </p:cNvSpPr>
          <p:nvPr>
            <p:ph type="title"/>
          </p:nvPr>
        </p:nvSpPr>
        <p:spPr/>
        <p:txBody>
          <a:bodyPr>
            <a:normAutofit fontScale="90000"/>
          </a:bodyPr>
          <a:lstStyle/>
          <a:p>
            <a:pPr lvl="0"/>
            <a:r>
              <a:rPr lang="fr-FR" u="sng" dirty="0" smtClean="0"/>
              <a:t/>
            </a:r>
            <a:br>
              <a:rPr lang="fr-FR" u="sng" dirty="0" smtClean="0"/>
            </a:br>
            <a:r>
              <a:rPr lang="fr-FR" u="sng" dirty="0" smtClean="0"/>
              <a:t>3) Le cyber empêche tout lieu d’être </a:t>
            </a:r>
            <a:r>
              <a:rPr lang="fr-FR" u="sng" dirty="0" err="1" smtClean="0"/>
              <a:t>sécure</a:t>
            </a:r>
            <a:r>
              <a:rPr lang="fr-FR" u="sng" dirty="0" smtClean="0"/>
              <a:t> :</a:t>
            </a:r>
            <a:r>
              <a:rPr lang="fr-FR" dirty="0" smtClean="0"/>
              <a:t/>
            </a:r>
            <a:br>
              <a:rPr lang="fr-FR" dirty="0" smtClean="0"/>
            </a:br>
            <a:endParaRPr lang="fr-FR" dirty="0"/>
          </a:p>
        </p:txBody>
      </p:sp>
      <p:sp>
        <p:nvSpPr>
          <p:cNvPr id="4" name="Double flèche horizontale 3"/>
          <p:cNvSpPr/>
          <p:nvPr/>
        </p:nvSpPr>
        <p:spPr>
          <a:xfrm>
            <a:off x="3779912" y="1916832"/>
            <a:ext cx="1224136" cy="43204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4283968" y="3068960"/>
            <a:ext cx="108012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111</TotalTime>
  <Words>447</Words>
  <Application>Microsoft Office PowerPoint</Application>
  <PresentationFormat>Affichage à l'écran (4:3)</PresentationFormat>
  <Paragraphs>123</Paragraphs>
  <Slides>17</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17</vt:i4>
      </vt:variant>
    </vt:vector>
  </HeadingPairs>
  <TitlesOfParts>
    <vt:vector size="23" baseType="lpstr">
      <vt:lpstr>Calibri</vt:lpstr>
      <vt:lpstr>Lucida Sans Unicode</vt:lpstr>
      <vt:lpstr>Verdana</vt:lpstr>
      <vt:lpstr>Wingdings 2</vt:lpstr>
      <vt:lpstr>Wingdings 3</vt:lpstr>
      <vt:lpstr>Rotonde</vt:lpstr>
      <vt:lpstr>Cyber-harcèlement:</vt:lpstr>
      <vt:lpstr>Présentation PowerPoint</vt:lpstr>
      <vt:lpstr>Étude de l’Association e-Enfance en juin 2023</vt:lpstr>
      <vt:lpstr> 1) Qu’est-ce que le cyber-harcèlement ? </vt:lpstr>
      <vt:lpstr>Le cyber-harcèlement comme forme de harcèlement</vt:lpstr>
      <vt:lpstr>Le triangle de Karpman</vt:lpstr>
      <vt:lpstr> 2) Le cyber-harcèlement : un terrain favorable et non maîtrisé : </vt:lpstr>
      <vt:lpstr>Présentation PowerPoint</vt:lpstr>
      <vt:lpstr> 3) Le cyber empêche tout lieu d’être sécure : </vt:lpstr>
      <vt:lpstr>Présentation PowerPoint</vt:lpstr>
      <vt:lpstr> 4) Les conséquences du cyber-harcèlement : </vt:lpstr>
      <vt:lpstr> 5) Réflexion de définition : </vt:lpstr>
      <vt:lpstr>Évolution possible du triangle de Karpman</vt:lpstr>
      <vt:lpstr>Présentation PowerPoint</vt:lpstr>
      <vt:lpstr> 6) Perspectives envisagées : </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Cyber-harcèlement:</dc:title>
  <dc:creator>Utilisateur Windows</dc:creator>
  <cp:lastModifiedBy>Utilisateur</cp:lastModifiedBy>
  <cp:revision>13</cp:revision>
  <dcterms:created xsi:type="dcterms:W3CDTF">2024-06-19T20:24:30Z</dcterms:created>
  <dcterms:modified xsi:type="dcterms:W3CDTF">2024-06-22T10:32:07Z</dcterms:modified>
</cp:coreProperties>
</file>